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5" r:id="rId1"/>
    <p:sldMasterId id="2147483666" r:id="rId2"/>
  </p:sldMasterIdLst>
  <p:notesMasterIdLst>
    <p:notesMasterId r:id="rId45"/>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embeddedFontLst>
    <p:embeddedFont>
      <p:font typeface="Barlow" panose="00000500000000000000" pitchFamily="2" charset="0"/>
      <p:regular r:id="rId46"/>
      <p:bold r:id="rId47"/>
      <p:italic r:id="rId48"/>
      <p:boldItalic r:id="rId49"/>
    </p:embeddedFont>
    <p:embeddedFont>
      <p:font typeface="Barlow Light" panose="00000400000000000000" pitchFamily="2" charset="0"/>
      <p:regular r:id="rId50"/>
      <p:bold r:id="rId51"/>
      <p:italic r:id="rId52"/>
      <p:boldItalic r:id="rId53"/>
    </p:embeddedFont>
    <p:embeddedFont>
      <p:font typeface="Calibri" panose="020F0502020204030204" pitchFamily="34" charset="0"/>
      <p:regular r:id="rId54"/>
      <p:bold r:id="rId55"/>
      <p:italic r:id="rId56"/>
      <p:boldItalic r:id="rId57"/>
    </p:embeddedFont>
    <p:embeddedFont>
      <p:font typeface="Consolas" panose="020B0609020204030204" pitchFamily="49" charset="0"/>
      <p:regular r:id="rId58"/>
      <p:bold r:id="rId59"/>
      <p:italic r:id="rId60"/>
      <p:boldItalic r:id="rId61"/>
    </p:embeddedFont>
    <p:embeddedFont>
      <p:font typeface="Proxima Nova Semibold" panose="020B0604020202020204" charset="0"/>
      <p:regular r:id="rId62"/>
      <p:bold r:id="rId63"/>
      <p:boldItalic r:id="rId64"/>
    </p:embeddedFont>
    <p:embeddedFont>
      <p:font typeface="Raleway" pitchFamily="2" charset="0"/>
      <p:regular r:id="rId65"/>
      <p:bold r:id="rId66"/>
      <p:italic r:id="rId67"/>
      <p:boldItalic r:id="rId68"/>
    </p:embeddedFont>
    <p:embeddedFont>
      <p:font typeface="Raleway Medium" pitchFamily="2" charset="0"/>
      <p:regular r:id="rId69"/>
      <p:bold r:id="rId70"/>
      <p:italic r:id="rId71"/>
      <p:boldItalic r:id="rId72"/>
    </p:embeddedFont>
    <p:embeddedFont>
      <p:font typeface="Raleway SemiBold"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98B767-2ECB-441D-B0BF-1AC06DFF395E}">
  <a:tblStyle styleId="{B798B767-2ECB-441D-B0BF-1AC06DFF39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74" Type="http://schemas.openxmlformats.org/officeDocument/2006/relationships/font" Target="fonts/font29.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6.fntdata"/><Relationship Id="rId72" Type="http://schemas.openxmlformats.org/officeDocument/2006/relationships/font" Target="fonts/font27.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5.fntdata"/><Relationship Id="rId55" Type="http://schemas.openxmlformats.org/officeDocument/2006/relationships/font" Target="fonts/font10.fntdata"/><Relationship Id="rId76" Type="http://schemas.openxmlformats.org/officeDocument/2006/relationships/font" Target="fonts/font31.fntdata"/><Relationship Id="rId7" Type="http://schemas.openxmlformats.org/officeDocument/2006/relationships/slide" Target="slides/slide5.xml"/><Relationship Id="rId71"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youtube.com/watch?time_continue=1&amp;v=cDA3_5982h8&amp;feature=emb_logo"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hingslog.com/blog/2020/04/09/practical-iot-training-on-lora-and-lpwan/"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lassic.csunplugged.org/wp-content/uploads/2014/12/unplugged-06-searching_algorithms.pd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200">
                <a:solidFill>
                  <a:srgbClr val="231F20"/>
                </a:solidFill>
                <a:highlight>
                  <a:srgbClr val="F1F1F1"/>
                </a:highlight>
              </a:rPr>
              <a:t>Computational thinking allows us to take a complex problem, understand what the problem is and develop possible solutions. </a:t>
            </a:r>
            <a:endParaRPr sz="1200">
              <a:solidFill>
                <a:srgbClr val="231F20"/>
              </a:solidFill>
              <a:highlight>
                <a:srgbClr val="F1F1F1"/>
              </a:highlight>
            </a:endParaRPr>
          </a:p>
          <a:p>
            <a:pPr marL="0" lvl="0" indent="0" algn="l" rtl="0">
              <a:lnSpc>
                <a:spcPct val="100000"/>
              </a:lnSpc>
              <a:spcBef>
                <a:spcPts val="0"/>
              </a:spcBef>
              <a:spcAft>
                <a:spcPts val="0"/>
              </a:spcAft>
              <a:buSzPts val="1400"/>
              <a:buNone/>
            </a:pPr>
            <a:r>
              <a:rPr lang="tr-TR" sz="1200">
                <a:solidFill>
                  <a:srgbClr val="231F20"/>
                </a:solidFill>
                <a:highlight>
                  <a:srgbClr val="F1F1F1"/>
                </a:highlight>
              </a:rPr>
              <a:t>We can then present these solutions in a way that a computer, a human, or both, can understand.</a:t>
            </a:r>
            <a:endParaRPr sz="1200">
              <a:solidFill>
                <a:srgbClr val="231F20"/>
              </a:solidFill>
              <a:highlight>
                <a:srgbClr val="F1F1F1"/>
              </a:highlight>
            </a:endParaRPr>
          </a:p>
          <a:p>
            <a:pPr marL="0" lvl="0" indent="0" algn="l" rtl="0">
              <a:lnSpc>
                <a:spcPct val="115000"/>
              </a:lnSpc>
              <a:spcBef>
                <a:spcPts val="0"/>
              </a:spcBef>
              <a:spcAft>
                <a:spcPts val="0"/>
              </a:spcAft>
              <a:buClr>
                <a:schemeClr val="dk1"/>
              </a:buClr>
              <a:buSzPts val="1100"/>
              <a:buFont typeface="Arial"/>
              <a:buNone/>
            </a:pPr>
            <a:r>
              <a:rPr lang="tr-TR">
                <a:solidFill>
                  <a:srgbClr val="231F20"/>
                </a:solidFill>
              </a:rPr>
              <a:t>There are four key techniques (cornerstones) to computational thinking:</a:t>
            </a:r>
            <a:endParaRPr>
              <a:solidFill>
                <a:srgbClr val="231F20"/>
              </a:solidFill>
            </a:endParaRPr>
          </a:p>
          <a:p>
            <a:pPr marL="609600" lvl="0" indent="-298450" algn="l" rtl="0">
              <a:lnSpc>
                <a:spcPct val="115000"/>
              </a:lnSpc>
              <a:spcBef>
                <a:spcPts val="1200"/>
              </a:spcBef>
              <a:spcAft>
                <a:spcPts val="0"/>
              </a:spcAft>
              <a:buClr>
                <a:srgbClr val="231F20"/>
              </a:buClr>
              <a:buSzPts val="1100"/>
              <a:buChar char="●"/>
            </a:pPr>
            <a:r>
              <a:rPr lang="tr-TR" b="1" u="sng">
                <a:solidFill>
                  <a:srgbClr val="231F20"/>
                </a:solidFill>
              </a:rPr>
              <a:t>decomposition</a:t>
            </a:r>
            <a:r>
              <a:rPr lang="tr-TR">
                <a:solidFill>
                  <a:srgbClr val="231F20"/>
                </a:solidFill>
              </a:rPr>
              <a:t> - breaking down a complex problem or system into smaller, more manageable parts</a:t>
            </a:r>
            <a:endParaRPr>
              <a:solidFill>
                <a:srgbClr val="231F20"/>
              </a:solidFill>
            </a:endParaRPr>
          </a:p>
          <a:p>
            <a:pPr marL="609600" lvl="0" indent="-298450" algn="l" rtl="0">
              <a:lnSpc>
                <a:spcPct val="115000"/>
              </a:lnSpc>
              <a:spcBef>
                <a:spcPts val="0"/>
              </a:spcBef>
              <a:spcAft>
                <a:spcPts val="0"/>
              </a:spcAft>
              <a:buClr>
                <a:srgbClr val="231F20"/>
              </a:buClr>
              <a:buSzPts val="1100"/>
              <a:buChar char="●"/>
            </a:pPr>
            <a:r>
              <a:rPr lang="tr-TR" b="1" u="sng">
                <a:solidFill>
                  <a:srgbClr val="231F20"/>
                </a:solidFill>
              </a:rPr>
              <a:t>pattern recognition</a:t>
            </a:r>
            <a:r>
              <a:rPr lang="tr-TR">
                <a:solidFill>
                  <a:srgbClr val="231F20"/>
                </a:solidFill>
              </a:rPr>
              <a:t> – looking for similarities among and within problems</a:t>
            </a:r>
            <a:endParaRPr>
              <a:solidFill>
                <a:srgbClr val="231F20"/>
              </a:solidFill>
            </a:endParaRPr>
          </a:p>
          <a:p>
            <a:pPr marL="609600" lvl="0" indent="-298450" algn="l" rtl="0">
              <a:lnSpc>
                <a:spcPct val="115000"/>
              </a:lnSpc>
              <a:spcBef>
                <a:spcPts val="0"/>
              </a:spcBef>
              <a:spcAft>
                <a:spcPts val="0"/>
              </a:spcAft>
              <a:buClr>
                <a:srgbClr val="231F20"/>
              </a:buClr>
              <a:buSzPts val="1100"/>
              <a:buChar char="●"/>
            </a:pPr>
            <a:r>
              <a:rPr lang="tr-TR" b="1" u="sng">
                <a:solidFill>
                  <a:srgbClr val="231F20"/>
                </a:solidFill>
              </a:rPr>
              <a:t>abstraction</a:t>
            </a:r>
            <a:r>
              <a:rPr lang="tr-TR">
                <a:solidFill>
                  <a:srgbClr val="231F20"/>
                </a:solidFill>
              </a:rPr>
              <a:t> – focusing on the important information only, ignoring irrelevant detail</a:t>
            </a:r>
            <a:endParaRPr>
              <a:solidFill>
                <a:srgbClr val="231F20"/>
              </a:solidFill>
            </a:endParaRPr>
          </a:p>
          <a:p>
            <a:pPr marL="609600" lvl="0" indent="-298450" algn="l" rtl="0">
              <a:lnSpc>
                <a:spcPct val="115000"/>
              </a:lnSpc>
              <a:spcBef>
                <a:spcPts val="0"/>
              </a:spcBef>
              <a:spcAft>
                <a:spcPts val="0"/>
              </a:spcAft>
              <a:buClr>
                <a:srgbClr val="231F20"/>
              </a:buClr>
              <a:buSzPts val="1100"/>
              <a:buChar char="●"/>
            </a:pPr>
            <a:r>
              <a:rPr lang="tr-TR" b="1" u="sng">
                <a:solidFill>
                  <a:srgbClr val="231F20"/>
                </a:solidFill>
              </a:rPr>
              <a:t>algorithms</a:t>
            </a:r>
            <a:r>
              <a:rPr lang="tr-TR">
                <a:solidFill>
                  <a:srgbClr val="231F20"/>
                </a:solidFill>
              </a:rPr>
              <a:t> - developing a step-by-step solution to the problem, or the rules to follow to solve the problem</a:t>
            </a:r>
            <a:endParaRPr>
              <a:solidFill>
                <a:srgbClr val="231F20"/>
              </a:solidFill>
            </a:endParaRPr>
          </a:p>
          <a:p>
            <a:pPr marL="0" lvl="0" indent="0" algn="l" rtl="0">
              <a:lnSpc>
                <a:spcPct val="100000"/>
              </a:lnSpc>
              <a:spcBef>
                <a:spcPts val="3000"/>
              </a:spcBef>
              <a:spcAft>
                <a:spcPts val="0"/>
              </a:spcAft>
              <a:buSzPts val="1400"/>
              <a:buNone/>
            </a:pPr>
            <a:endParaRPr sz="1200">
              <a:solidFill>
                <a:srgbClr val="231F20"/>
              </a:solidFill>
              <a:highlight>
                <a:srgbClr val="F1F1F1"/>
              </a:highlight>
            </a:endParaRPr>
          </a:p>
          <a:p>
            <a:pPr marL="0" lvl="0" indent="0" algn="l" rtl="0">
              <a:lnSpc>
                <a:spcPct val="100000"/>
              </a:lnSpc>
              <a:spcBef>
                <a:spcPts val="0"/>
              </a:spcBef>
              <a:spcAft>
                <a:spcPts val="0"/>
              </a:spcAft>
              <a:buSzPts val="1400"/>
              <a:buNone/>
            </a:pPr>
            <a:endParaRPr sz="1200">
              <a:solidFill>
                <a:srgbClr val="231F20"/>
              </a:solidFill>
              <a:highlight>
                <a:srgbClr val="F1F1F1"/>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0e0937dd6b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0e0937dd6b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0000"/>
              </a:lnSpc>
              <a:spcBef>
                <a:spcPts val="60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SLIDES_API146210523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SLIDES_API146210523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tr-TR" b="1">
                <a:solidFill>
                  <a:schemeClr val="dk1"/>
                </a:solidFill>
              </a:rPr>
              <a:t>Summarize</a:t>
            </a:r>
            <a:endParaRPr b="1">
              <a:solidFill>
                <a:schemeClr val="dk1"/>
              </a:solidFill>
            </a:endParaRPr>
          </a:p>
          <a:p>
            <a:pPr marL="0" lvl="0" indent="0" algn="l" rtl="0">
              <a:spcBef>
                <a:spcPts val="0"/>
              </a:spcBef>
              <a:spcAft>
                <a:spcPts val="0"/>
              </a:spcAft>
              <a:buClr>
                <a:srgbClr val="000000"/>
              </a:buClr>
              <a:buSzPts val="1100"/>
              <a:buFont typeface="Arial"/>
              <a:buNone/>
            </a:pPr>
            <a:r>
              <a:rPr lang="tr-TR">
                <a:solidFill>
                  <a:schemeClr val="dk1"/>
                </a:solidFill>
              </a:rPr>
              <a:t>Have students write a quick, 1-2 sentence summary of the information they’ve just learned.</a:t>
            </a:r>
            <a:endParaRPr>
              <a:solidFill>
                <a:schemeClr val="dk1"/>
              </a:solidFill>
            </a:endParaRPr>
          </a:p>
          <a:p>
            <a:pPr marL="0" lvl="0" indent="0" algn="l" rtl="0">
              <a:spcBef>
                <a:spcPts val="0"/>
              </a:spcBef>
              <a:spcAft>
                <a:spcPts val="0"/>
              </a:spcAft>
              <a:buClr>
                <a:srgbClr val="000000"/>
              </a:buClr>
              <a:buSzPts val="1100"/>
              <a:buFont typeface="Arial"/>
              <a:buNone/>
            </a:pPr>
            <a:endParaRPr>
              <a:solidFill>
                <a:schemeClr val="dk1"/>
              </a:solidFill>
            </a:endParaRPr>
          </a:p>
          <a:p>
            <a:pPr marL="0" lvl="0" indent="0" algn="l" rtl="0">
              <a:spcBef>
                <a:spcPts val="0"/>
              </a:spcBef>
              <a:spcAft>
                <a:spcPts val="0"/>
              </a:spcAft>
              <a:buClr>
                <a:srgbClr val="000000"/>
              </a:buClr>
              <a:buSzPts val="1100"/>
              <a:buFont typeface="Arial"/>
              <a:buNone/>
            </a:pPr>
            <a:r>
              <a:rPr lang="tr-TR">
                <a:solidFill>
                  <a:schemeClr val="dk1"/>
                </a:solidFill>
              </a:rPr>
              <a:t>🍐 This is a Pear Deck Text Slide </a:t>
            </a:r>
            <a:endParaRPr>
              <a:solidFill>
                <a:schemeClr val="dk1"/>
              </a:solidFill>
            </a:endParaRPr>
          </a:p>
          <a:p>
            <a:pPr marL="0" lvl="0" indent="0" algn="l" rtl="0">
              <a:spcBef>
                <a:spcPts val="0"/>
              </a:spcBef>
              <a:spcAft>
                <a:spcPts val="0"/>
              </a:spcAft>
              <a:buClr>
                <a:srgbClr val="000000"/>
              </a:buClr>
              <a:buSzPts val="1100"/>
              <a:buFont typeface="Arial"/>
              <a:buNone/>
            </a:pPr>
            <a:r>
              <a:rPr lang="tr-TR">
                <a:solidFill>
                  <a:schemeClr val="dk1"/>
                </a:solidFill>
              </a:rPr>
              <a:t>🍐 To edit the type of question, go back to the "Ask Students a Question" in the Pear Deck sidebar.</a:t>
            </a:r>
            <a:endParaRPr>
              <a:solidFill>
                <a:schemeClr val="dk1"/>
              </a:solidFill>
            </a:endParaRPr>
          </a:p>
          <a:p>
            <a:pPr marL="0" lvl="0" indent="0" algn="l" rtl="0">
              <a:spcBef>
                <a:spcPts val="0"/>
              </a:spcBef>
              <a:spcAft>
                <a:spcPts val="0"/>
              </a:spcAft>
              <a:buClr>
                <a:srgbClr val="000000"/>
              </a:buClr>
              <a:buSzPts val="1100"/>
              <a:buFont typeface="Arial"/>
              <a:buNone/>
            </a:pP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765efd168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765efd168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In this part computational thinking as a whole should be explained briefly to the students. Topic of how to explain/ program a solution into a computer can be discussed with the students.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1301986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1301986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After the teacher briefly explains what decomposition students will try to give examples on applications of decomposition. </a:t>
            </a:r>
            <a:endParaRPr/>
          </a:p>
          <a:p>
            <a:pPr marL="0" lvl="0" indent="0" algn="l" rtl="0">
              <a:spcBef>
                <a:spcPts val="0"/>
              </a:spcBef>
              <a:spcAft>
                <a:spcPts val="0"/>
              </a:spcAft>
              <a:buNone/>
            </a:pPr>
            <a:r>
              <a:rPr lang="tr-TR"/>
              <a:t>Teacher can help them by starting with the first example or by asking questions like</a:t>
            </a:r>
            <a:endParaRPr/>
          </a:p>
          <a:p>
            <a:pPr marL="0" lvl="0" indent="0" algn="l" rtl="0">
              <a:spcBef>
                <a:spcPts val="0"/>
              </a:spcBef>
              <a:spcAft>
                <a:spcPts val="0"/>
              </a:spcAft>
              <a:buNone/>
            </a:pPr>
            <a:r>
              <a:rPr lang="tr-TR"/>
              <a:t> ‘What kind of tasks do you do on a daily basis’’ and after getting the answer teacher can </a:t>
            </a:r>
            <a:endParaRPr/>
          </a:p>
          <a:p>
            <a:pPr marL="0" lvl="0" indent="0" algn="l" rtl="0">
              <a:spcBef>
                <a:spcPts val="0"/>
              </a:spcBef>
              <a:spcAft>
                <a:spcPts val="0"/>
              </a:spcAft>
              <a:buNone/>
            </a:pPr>
            <a:r>
              <a:rPr lang="tr-TR"/>
              <a:t>ask the student if they can decompose that particular problem into smaller ones.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130198681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13019868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Teacher will explain what a tree structure and can give an example of themselves if they want.</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713019868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713019868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713019868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713019868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0000"/>
              </a:lnSpc>
              <a:spcBef>
                <a:spcPts val="600"/>
              </a:spcBef>
              <a:spcAft>
                <a:spcPts val="0"/>
              </a:spcAft>
              <a:buNone/>
            </a:pPr>
            <a:r>
              <a:rPr lang="tr-TR"/>
              <a:t>🍐 This is a Pear Deck Text Slide </a:t>
            </a:r>
            <a:endParaRPr/>
          </a:p>
          <a:p>
            <a:pPr marL="0" lvl="0" indent="0" algn="l" rtl="0">
              <a:lnSpc>
                <a:spcPct val="110000"/>
              </a:lnSpc>
              <a:spcBef>
                <a:spcPts val="600"/>
              </a:spcBef>
              <a:spcAft>
                <a:spcPts val="0"/>
              </a:spcAft>
              <a:buNone/>
            </a:pPr>
            <a:r>
              <a:rPr lang="tr-TR"/>
              <a:t>🍐 To edit the type of question, go back to the "Ask Students a Question" in the Pear Deck sidebar.</a:t>
            </a:r>
            <a:endParaRPr/>
          </a:p>
          <a:p>
            <a:pPr marL="0" lvl="0" indent="0" algn="l" rtl="0">
              <a:lnSpc>
                <a:spcPct val="110000"/>
              </a:lnSpc>
              <a:spcBef>
                <a:spcPts val="600"/>
              </a:spcBef>
              <a:spcAft>
                <a:spcPts val="0"/>
              </a:spcAft>
              <a:buNone/>
            </a:pPr>
            <a:r>
              <a:rPr lang="tr-TR"/>
              <a:t>In this part to understand how simple computers are compared to humans, students will take part in an activity called ‘’Battleships’’ where there will be introduced to a simple sorting algorithm. Instructions to the game are in the following link. </a:t>
            </a:r>
            <a:endParaRPr/>
          </a:p>
          <a:p>
            <a:pPr marL="0" lvl="0" indent="0" algn="l" rtl="0">
              <a:lnSpc>
                <a:spcPct val="110000"/>
              </a:lnSpc>
              <a:spcBef>
                <a:spcPts val="600"/>
              </a:spcBef>
              <a:spcAft>
                <a:spcPts val="0"/>
              </a:spcAft>
              <a:buNone/>
            </a:pPr>
            <a:r>
              <a:rPr lang="tr-TR"/>
              <a:t>https://classic.csunplugged.org/wp-content/uploads/2014/12/unplugged-06-searching_algorithms.pdf</a:t>
            </a:r>
            <a:endParaRPr/>
          </a:p>
          <a:p>
            <a:pPr marL="0" lvl="0" indent="0" algn="l" rtl="0">
              <a:lnSpc>
                <a:spcPct val="110000"/>
              </a:lnSpc>
              <a:spcBef>
                <a:spcPts val="600"/>
              </a:spcBef>
              <a:spcAft>
                <a:spcPts val="0"/>
              </a:spcAft>
              <a:buNone/>
            </a:pPr>
            <a:r>
              <a:rPr lang="tr-TR"/>
              <a:t>After completing this activity. The simplicity of a computer should be emphasized in terms of the way computers ‘’understand’’ human stuff.</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713019868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713019868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0000"/>
              </a:lnSpc>
              <a:spcBef>
                <a:spcPts val="600"/>
              </a:spcBef>
              <a:spcAft>
                <a:spcPts val="0"/>
              </a:spcAft>
              <a:buNone/>
            </a:pPr>
            <a:r>
              <a:rPr lang="tr-TR"/>
              <a:t>🍐 This is a Pear Deck Text Slide </a:t>
            </a:r>
            <a:endParaRPr/>
          </a:p>
          <a:p>
            <a:pPr marL="0" lvl="0" indent="0" algn="l" rtl="0">
              <a:lnSpc>
                <a:spcPct val="110000"/>
              </a:lnSpc>
              <a:spcBef>
                <a:spcPts val="600"/>
              </a:spcBef>
              <a:spcAft>
                <a:spcPts val="0"/>
              </a:spcAft>
              <a:buNone/>
            </a:pPr>
            <a:r>
              <a:rPr lang="tr-TR"/>
              <a:t>🍐 To edit the type of question, go back to the "Ask Students a Question" in the Pear Deck sidebar.</a:t>
            </a:r>
            <a:endParaRPr/>
          </a:p>
          <a:p>
            <a:pPr marL="0" lvl="0" indent="0" algn="l" rtl="0">
              <a:lnSpc>
                <a:spcPct val="110000"/>
              </a:lnSpc>
              <a:spcBef>
                <a:spcPts val="600"/>
              </a:spcBef>
              <a:spcAft>
                <a:spcPts val="0"/>
              </a:spcAft>
              <a:buNone/>
            </a:pPr>
            <a:r>
              <a:rPr lang="tr-TR"/>
              <a:t>In this part to understand how simple computers are compared to humans, students will take part in an activity called ‘’Battleships’’ where there will be introduced to a simple sorting algorithm. Instructions to the game are in the following link. </a:t>
            </a:r>
            <a:endParaRPr/>
          </a:p>
          <a:p>
            <a:pPr marL="0" lvl="0" indent="0" algn="l" rtl="0">
              <a:lnSpc>
                <a:spcPct val="110000"/>
              </a:lnSpc>
              <a:spcBef>
                <a:spcPts val="600"/>
              </a:spcBef>
              <a:spcAft>
                <a:spcPts val="0"/>
              </a:spcAft>
              <a:buNone/>
            </a:pPr>
            <a:r>
              <a:rPr lang="tr-TR"/>
              <a:t>https://classic.csunplugged.org/wp-content/uploads/2014/12/unplugged-06-searching_algorithms.pdf</a:t>
            </a:r>
            <a:endParaRPr/>
          </a:p>
          <a:p>
            <a:pPr marL="0" lvl="0" indent="0" algn="l" rtl="0">
              <a:lnSpc>
                <a:spcPct val="110000"/>
              </a:lnSpc>
              <a:spcBef>
                <a:spcPts val="600"/>
              </a:spcBef>
              <a:spcAft>
                <a:spcPts val="0"/>
              </a:spcAft>
              <a:buNone/>
            </a:pPr>
            <a:r>
              <a:rPr lang="tr-TR"/>
              <a:t>After completing this activity. The simplicity of a computer should be emphasized in terms of the way computers ‘’understand’’ human stuff.</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SLIDES_API202798514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SLIDES_API202798514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b="1">
                <a:solidFill>
                  <a:schemeClr val="dk1"/>
                </a:solidFill>
              </a:rPr>
              <a:t>Mind Map</a:t>
            </a:r>
            <a:endParaRPr b="1">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Starting with a central idea, give students time to branch out their thoughts visually to help build connections.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 This is a Pear Deck Drawing Slide </a:t>
            </a:r>
            <a:endParaRPr>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 To edit the type of question, go back to the "Ask Students a Question" in the Pear Deck sidebar.</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713019868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7130198681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tr-TR"/>
              <a:t>https://www.mindmeister.com/?r=470018</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7c2f2de20d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7c2f2de20d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200">
                <a:solidFill>
                  <a:srgbClr val="231F20"/>
                </a:solidFill>
              </a:rPr>
              <a:t>Computational thinking involves taking that complex problem and breaking it down into a series of small,</a:t>
            </a:r>
            <a:endParaRPr sz="1200">
              <a:solidFill>
                <a:srgbClr val="231F20"/>
              </a:solidFill>
            </a:endParaRPr>
          </a:p>
          <a:p>
            <a:pPr marL="0" lvl="0" indent="0" algn="l" rtl="0">
              <a:lnSpc>
                <a:spcPct val="100000"/>
              </a:lnSpc>
              <a:spcBef>
                <a:spcPts val="0"/>
              </a:spcBef>
              <a:spcAft>
                <a:spcPts val="0"/>
              </a:spcAft>
              <a:buSzPts val="1400"/>
              <a:buNone/>
            </a:pPr>
            <a:r>
              <a:rPr lang="tr-TR" sz="1200">
                <a:solidFill>
                  <a:srgbClr val="231F20"/>
                </a:solidFill>
              </a:rPr>
              <a:t> more manageable problems (</a:t>
            </a:r>
            <a:r>
              <a:rPr lang="tr-TR" sz="1200" b="1">
                <a:solidFill>
                  <a:srgbClr val="231F20"/>
                </a:solidFill>
              </a:rPr>
              <a:t>decomposition</a:t>
            </a:r>
            <a:r>
              <a:rPr lang="tr-TR" sz="1200">
                <a:solidFill>
                  <a:srgbClr val="231F20"/>
                </a:solidFill>
              </a:rPr>
              <a:t>). </a:t>
            </a:r>
            <a:endParaRPr sz="1200">
              <a:solidFill>
                <a:srgbClr val="231F20"/>
              </a:solidFill>
            </a:endParaRPr>
          </a:p>
          <a:p>
            <a:pPr marL="0" lvl="0" indent="0" algn="l" rtl="0">
              <a:lnSpc>
                <a:spcPct val="100000"/>
              </a:lnSpc>
              <a:spcBef>
                <a:spcPts val="0"/>
              </a:spcBef>
              <a:spcAft>
                <a:spcPts val="0"/>
              </a:spcAft>
              <a:buSzPts val="1400"/>
              <a:buNone/>
            </a:pPr>
            <a:r>
              <a:rPr lang="tr-TR" sz="1200">
                <a:solidFill>
                  <a:srgbClr val="231F20"/>
                </a:solidFill>
              </a:rPr>
              <a:t>Each of these smaller problems can then be looked at individually,</a:t>
            </a:r>
            <a:endParaRPr sz="1200">
              <a:solidFill>
                <a:srgbClr val="231F20"/>
              </a:solidFill>
            </a:endParaRPr>
          </a:p>
          <a:p>
            <a:pPr marL="0" lvl="0" indent="0" algn="l" rtl="0">
              <a:lnSpc>
                <a:spcPct val="100000"/>
              </a:lnSpc>
              <a:spcBef>
                <a:spcPts val="0"/>
              </a:spcBef>
              <a:spcAft>
                <a:spcPts val="0"/>
              </a:spcAft>
              <a:buSzPts val="1400"/>
              <a:buNone/>
            </a:pPr>
            <a:r>
              <a:rPr lang="tr-TR" sz="1200">
                <a:solidFill>
                  <a:srgbClr val="231F20"/>
                </a:solidFill>
              </a:rPr>
              <a:t>considering how similar problems have been solved previously (</a:t>
            </a:r>
            <a:r>
              <a:rPr lang="tr-TR" sz="1200" b="1">
                <a:solidFill>
                  <a:srgbClr val="231F20"/>
                </a:solidFill>
              </a:rPr>
              <a:t>pattern recognition</a:t>
            </a:r>
            <a:r>
              <a:rPr lang="tr-TR" sz="1200">
                <a:solidFill>
                  <a:srgbClr val="231F20"/>
                </a:solidFill>
              </a:rPr>
              <a:t>) and focusing only on the </a:t>
            </a:r>
            <a:endParaRPr sz="1200">
              <a:solidFill>
                <a:srgbClr val="231F20"/>
              </a:solidFill>
            </a:endParaRPr>
          </a:p>
          <a:p>
            <a:pPr marL="0" lvl="0" indent="0" algn="l" rtl="0">
              <a:lnSpc>
                <a:spcPct val="100000"/>
              </a:lnSpc>
              <a:spcBef>
                <a:spcPts val="0"/>
              </a:spcBef>
              <a:spcAft>
                <a:spcPts val="0"/>
              </a:spcAft>
              <a:buSzPts val="1400"/>
              <a:buNone/>
            </a:pPr>
            <a:r>
              <a:rPr lang="tr-TR" sz="1200">
                <a:solidFill>
                  <a:srgbClr val="231F20"/>
                </a:solidFill>
              </a:rPr>
              <a:t>important details, while ignoring irrelevant information (</a:t>
            </a:r>
            <a:r>
              <a:rPr lang="tr-TR" sz="1200" b="1">
                <a:solidFill>
                  <a:srgbClr val="231F20"/>
                </a:solidFill>
              </a:rPr>
              <a:t>abstraction</a:t>
            </a:r>
            <a:r>
              <a:rPr lang="tr-TR" sz="1200">
                <a:solidFill>
                  <a:srgbClr val="231F20"/>
                </a:solidFill>
              </a:rPr>
              <a:t>). </a:t>
            </a:r>
            <a:endParaRPr sz="1200">
              <a:solidFill>
                <a:srgbClr val="231F20"/>
              </a:solidFill>
            </a:endParaRPr>
          </a:p>
          <a:p>
            <a:pPr marL="0" lvl="0" indent="0" algn="l" rtl="0">
              <a:lnSpc>
                <a:spcPct val="100000"/>
              </a:lnSpc>
              <a:spcBef>
                <a:spcPts val="0"/>
              </a:spcBef>
              <a:spcAft>
                <a:spcPts val="0"/>
              </a:spcAft>
              <a:buSzPts val="1400"/>
              <a:buNone/>
            </a:pPr>
            <a:r>
              <a:rPr lang="tr-TR" sz="1200">
                <a:solidFill>
                  <a:srgbClr val="231F20"/>
                </a:solidFill>
              </a:rPr>
              <a:t>Next, simple steps or rules to solve each of the smaller problems can be designed (</a:t>
            </a:r>
            <a:r>
              <a:rPr lang="tr-TR" sz="1200" b="1">
                <a:solidFill>
                  <a:srgbClr val="231F20"/>
                </a:solidFill>
              </a:rPr>
              <a:t>algorithms</a:t>
            </a:r>
            <a:r>
              <a:rPr lang="tr-TR" sz="1200">
                <a:solidFill>
                  <a:srgbClr val="231F20"/>
                </a:solidFill>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7130198681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7130198681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400" b="1"/>
              <a:t>What will happen if we recognize patterns, we can convert them to classes.</a:t>
            </a:r>
            <a:endParaRPr sz="1400" b="1"/>
          </a:p>
          <a:p>
            <a:pPr marL="0" lvl="0" indent="0" algn="l" rtl="0">
              <a:spcBef>
                <a:spcPts val="0"/>
              </a:spcBef>
              <a:spcAft>
                <a:spcPts val="0"/>
              </a:spcAft>
              <a:buNone/>
            </a:pPr>
            <a:r>
              <a:rPr lang="tr-TR" sz="1400" b="1"/>
              <a:t>Give an example of what the classes are, how we can implement them	(maybe a test application?)</a:t>
            </a:r>
            <a:endParaRPr sz="1400" b="1"/>
          </a:p>
          <a:p>
            <a:pPr marL="0" lvl="0" indent="0" algn="l" rtl="0">
              <a:spcBef>
                <a:spcPts val="0"/>
              </a:spcBef>
              <a:spcAft>
                <a:spcPts val="0"/>
              </a:spcAft>
              <a:buNone/>
            </a:pPr>
            <a:endParaRPr sz="1400" b="1"/>
          </a:p>
          <a:p>
            <a:pPr marL="0" lvl="0" indent="0" algn="l" rtl="0">
              <a:spcBef>
                <a:spcPts val="0"/>
              </a:spcBef>
              <a:spcAft>
                <a:spcPts val="0"/>
              </a:spcAft>
              <a:buNone/>
            </a:pPr>
            <a:endParaRPr sz="1400"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7130198681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7130198681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Text Slide </a:t>
            </a:r>
            <a:endParaRPr/>
          </a:p>
          <a:p>
            <a:pPr marL="0" lvl="0" indent="0" algn="l" rtl="0">
              <a:spcBef>
                <a:spcPts val="0"/>
              </a:spcBef>
              <a:spcAft>
                <a:spcPts val="0"/>
              </a:spcAft>
              <a:buNone/>
            </a:pPr>
            <a:r>
              <a:rPr lang="tr-TR"/>
              <a:t>🍐 To edit the type of question, go back to the "Ask Students a Question" in the Pear Deck sidebar.</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7130198681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7130198681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7130198681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7130198681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Text Slide </a:t>
            </a:r>
            <a:endParaRPr/>
          </a:p>
          <a:p>
            <a:pPr marL="0" lvl="0" indent="0" algn="l" rtl="0">
              <a:spcBef>
                <a:spcPts val="0"/>
              </a:spcBef>
              <a:spcAft>
                <a:spcPts val="0"/>
              </a:spcAft>
              <a:buNone/>
            </a:pPr>
            <a:r>
              <a:rPr lang="tr-TR"/>
              <a:t>🍐 To edit the type of question, go back to the "Ask Students a Question" in the Pear Deck sidebar.</a:t>
            </a:r>
            <a:endParaRPr/>
          </a:p>
          <a:p>
            <a:pPr marL="0" lvl="0" indent="0" algn="l" rtl="0">
              <a:spcBef>
                <a:spcPts val="0"/>
              </a:spcBef>
              <a:spcAft>
                <a:spcPts val="0"/>
              </a:spcAft>
              <a:buNone/>
            </a:pPr>
            <a:r>
              <a:rPr lang="tr-TR"/>
              <a:t>-6 -11 -9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7130198681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7130198681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Text Slide </a:t>
            </a:r>
            <a:endParaRPr/>
          </a:p>
          <a:p>
            <a:pPr marL="0" lvl="0" indent="0" algn="l" rtl="0">
              <a:spcBef>
                <a:spcPts val="0"/>
              </a:spcBef>
              <a:spcAft>
                <a:spcPts val="0"/>
              </a:spcAft>
              <a:buNone/>
            </a:pPr>
            <a:r>
              <a:rPr lang="tr-TR"/>
              <a:t>🍐 To edit the type of question, go back to the "Ask Students a Question" in the Pear Deck sidebar.</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0e0937dd6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10e0937dd6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Text Slide </a:t>
            </a:r>
            <a:endParaRPr/>
          </a:p>
          <a:p>
            <a:pPr marL="0" lvl="0" indent="0" algn="l" rtl="0">
              <a:spcBef>
                <a:spcPts val="0"/>
              </a:spcBef>
              <a:spcAft>
                <a:spcPts val="0"/>
              </a:spcAft>
              <a:buNone/>
            </a:pPr>
            <a:r>
              <a:rPr lang="tr-TR"/>
              <a:t>🍐 To edit the type of question, go back to the "Ask Students a Question" in the Pear Deck sidebar.</a:t>
            </a: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713019868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713019868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Text Slide </a:t>
            </a:r>
            <a:endParaRPr/>
          </a:p>
          <a:p>
            <a:pPr marL="0" lvl="0" indent="0" algn="l" rtl="0">
              <a:spcBef>
                <a:spcPts val="0"/>
              </a:spcBef>
              <a:spcAft>
                <a:spcPts val="0"/>
              </a:spcAft>
              <a:buNone/>
            </a:pPr>
            <a:r>
              <a:rPr lang="tr-TR"/>
              <a:t>🍐 To edit the type of question, go back to the "Ask Students a Question" in the Pear Deck sidebar.</a:t>
            </a: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7130198681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7130198681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Text Slide </a:t>
            </a:r>
            <a:endParaRPr/>
          </a:p>
          <a:p>
            <a:pPr marL="0" lvl="0" indent="0" algn="l" rtl="0">
              <a:spcBef>
                <a:spcPts val="0"/>
              </a:spcBef>
              <a:spcAft>
                <a:spcPts val="0"/>
              </a:spcAft>
              <a:buNone/>
            </a:pPr>
            <a:r>
              <a:rPr lang="tr-TR"/>
              <a:t>🍐 To edit the type of question, go back to the "Ask Students a Question" in the Pear Deck sidebar.</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7130198681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7130198681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Text Slide </a:t>
            </a:r>
            <a:endParaRPr/>
          </a:p>
          <a:p>
            <a:pPr marL="0" lvl="0" indent="0" algn="l" rtl="0">
              <a:spcBef>
                <a:spcPts val="0"/>
              </a:spcBef>
              <a:spcAft>
                <a:spcPts val="0"/>
              </a:spcAft>
              <a:buNone/>
            </a:pPr>
            <a:r>
              <a:rPr lang="tr-TR"/>
              <a:t>🍐 To edit the type of question, go back to the "Ask Students a Question" in the Pear Deck sidebar.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TR"/>
              <a:t>Remember TCP/IP protocol in CF?  Packages received had no sequence?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7130198681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7130198681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Text Slide </a:t>
            </a:r>
            <a:endParaRPr/>
          </a:p>
          <a:p>
            <a:pPr marL="0" lvl="0" indent="0" algn="l" rtl="0">
              <a:spcBef>
                <a:spcPts val="0"/>
              </a:spcBef>
              <a:spcAft>
                <a:spcPts val="0"/>
              </a:spcAft>
              <a:buNone/>
            </a:pPr>
            <a:r>
              <a:rPr lang="tr-TR"/>
              <a:t>🍐 To edit the type of question, go back to the "Ask Students a Question" in the Pear Deck sidebar.</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SLIDES_API107118102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SLIDES_API107118102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solidFill>
                  <a:schemeClr val="dk1"/>
                </a:solidFill>
              </a:rPr>
              <a:t>🍐 This is a Pear Deck Multiple Choice Slide. Your current options are: A: 👍, B: 👎, </a:t>
            </a:r>
            <a:endParaRPr b="1">
              <a:solidFill>
                <a:schemeClr val="dk1"/>
              </a:solidFill>
            </a:endParaRPr>
          </a:p>
          <a:p>
            <a:pPr marL="0" lvl="0" indent="0" algn="l" rtl="0">
              <a:spcBef>
                <a:spcPts val="0"/>
              </a:spcBef>
              <a:spcAft>
                <a:spcPts val="0"/>
              </a:spcAft>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spcBef>
                <a:spcPts val="0"/>
              </a:spcBef>
              <a:spcAft>
                <a:spcPts val="0"/>
              </a:spcAft>
              <a:buNone/>
            </a:pPr>
            <a:r>
              <a:rPr lang="tr-TR" b="1">
                <a:solidFill>
                  <a:schemeClr val="dk1"/>
                </a:solidFill>
              </a:rPr>
              <a:t>Hard or Easy</a:t>
            </a:r>
            <a:endParaRPr b="1">
              <a:solidFill>
                <a:schemeClr val="dk1"/>
              </a:solidFill>
            </a:endParaRPr>
          </a:p>
          <a:p>
            <a:pPr marL="0" lvl="0" indent="0" algn="l" rtl="0">
              <a:spcBef>
                <a:spcPts val="0"/>
              </a:spcBef>
              <a:spcAft>
                <a:spcPts val="0"/>
              </a:spcAft>
              <a:buNone/>
            </a:pPr>
            <a:r>
              <a:rPr lang="tr-TR" b="1">
                <a:solidFill>
                  <a:schemeClr val="dk1"/>
                </a:solidFill>
              </a:rPr>
              <a:t>Use this template to do a quick temperature check and self-reflection about the homework. You can learn which students might have struggled with the assignment and therefore might need more attention today.</a:t>
            </a:r>
            <a:endParaRPr b="1">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7130198681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7130198681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7130198681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7130198681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Text Slide </a:t>
            </a:r>
            <a:endParaRPr/>
          </a:p>
          <a:p>
            <a:pPr marL="0" lvl="0" indent="0" algn="l" rtl="0">
              <a:spcBef>
                <a:spcPts val="0"/>
              </a:spcBef>
              <a:spcAft>
                <a:spcPts val="0"/>
              </a:spcAft>
              <a:buNone/>
            </a:pPr>
            <a:r>
              <a:rPr lang="tr-TR"/>
              <a:t>🍐 To edit the type of question, go back to the "Ask Students a Question" in the Pear Deck sidebar.</a:t>
            </a:r>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7130198681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7130198681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7130198681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g7130198681_0_4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7130198681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7130198681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7130198681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7130198681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Text Slide </a:t>
            </a:r>
            <a:endParaRPr/>
          </a:p>
          <a:p>
            <a:pPr marL="0" lvl="0" indent="0" algn="l" rtl="0">
              <a:spcBef>
                <a:spcPts val="0"/>
              </a:spcBef>
              <a:spcAft>
                <a:spcPts val="0"/>
              </a:spcAft>
              <a:buNone/>
            </a:pPr>
            <a:r>
              <a:rPr lang="tr-TR"/>
              <a:t>🍐 To edit the type of question, go back to the "Ask Students a Question" in the Pear Deck sidebar.</a:t>
            </a: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130198681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7130198681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u="sng">
                <a:solidFill>
                  <a:schemeClr val="hlink"/>
                </a:solidFill>
                <a:hlinkClick r:id="rId3"/>
              </a:rPr>
              <a:t>https://www.youtube.com/watch?time_continue=1&amp;v=cDA3_5982h8&amp;feature=emb_logo</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7130198681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7130198681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7136beea80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7136beea8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Bubble Sort, Insertion Sort, Selection Sort, Divide and Conquer Sorting, Prepare a basic application that sorts the numbers given …</a:t>
            </a:r>
            <a:endParaRPr/>
          </a:p>
          <a:p>
            <a:pPr marL="0" lvl="0" indent="0" algn="l" rtl="0">
              <a:spcBef>
                <a:spcPts val="0"/>
              </a:spcBef>
              <a:spcAft>
                <a:spcPts val="0"/>
              </a:spcAft>
              <a:buNone/>
            </a:pPr>
            <a:endParaRPr/>
          </a:p>
          <a:p>
            <a:pPr marL="0" lvl="0" indent="0" algn="l" rtl="0">
              <a:lnSpc>
                <a:spcPct val="135000"/>
              </a:lnSpc>
              <a:spcBef>
                <a:spcPts val="0"/>
              </a:spcBef>
              <a:spcAft>
                <a:spcPts val="0"/>
              </a:spcAft>
              <a:buClr>
                <a:schemeClr val="dk1"/>
              </a:buClr>
              <a:buSzPts val="1100"/>
              <a:buFont typeface="Arial"/>
              <a:buNone/>
            </a:pPr>
            <a:r>
              <a:rPr lang="tr-TR" sz="1500">
                <a:solidFill>
                  <a:srgbClr val="A31515"/>
                </a:solidFill>
                <a:highlight>
                  <a:srgbClr val="FFFFFF"/>
                </a:highlight>
                <a:latin typeface="Consolas"/>
                <a:ea typeface="Consolas"/>
                <a:cs typeface="Consolas"/>
                <a:sym typeface="Consolas"/>
              </a:rPr>
              <a:t>"""</a:t>
            </a:r>
            <a:endParaRPr sz="1500">
              <a:solidFill>
                <a:srgbClr val="A31515"/>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Clr>
                <a:schemeClr val="dk1"/>
              </a:buClr>
              <a:buSzPts val="1100"/>
              <a:buFont typeface="Arial"/>
              <a:buNone/>
            </a:pPr>
            <a:r>
              <a:rPr lang="tr-TR" sz="1500">
                <a:solidFill>
                  <a:srgbClr val="A31515"/>
                </a:solidFill>
                <a:highlight>
                  <a:srgbClr val="FFFFFF"/>
                </a:highlight>
                <a:latin typeface="Consolas"/>
                <a:ea typeface="Consolas"/>
                <a:cs typeface="Consolas"/>
                <a:sym typeface="Consolas"/>
              </a:rPr>
              <a:t>Sorting a list of integers in Python, negative-positive ignored.</a:t>
            </a:r>
            <a:endParaRPr sz="1500">
              <a:solidFill>
                <a:srgbClr val="A31515"/>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Clr>
                <a:schemeClr val="dk1"/>
              </a:buClr>
              <a:buSzPts val="1100"/>
              <a:buFont typeface="Arial"/>
              <a:buNone/>
            </a:pPr>
            <a:r>
              <a:rPr lang="tr-TR" sz="1500">
                <a:solidFill>
                  <a:srgbClr val="A31515"/>
                </a:solidFill>
                <a:highlight>
                  <a:srgbClr val="FFFFFF"/>
                </a:highlight>
                <a:latin typeface="Consolas"/>
                <a:ea typeface="Consolas"/>
                <a:cs typeface="Consolas"/>
                <a:sym typeface="Consolas"/>
              </a:rPr>
              <a:t>"""</a:t>
            </a:r>
            <a:endParaRPr sz="1500">
              <a:solidFill>
                <a:srgbClr val="A31515"/>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Clr>
                <a:schemeClr val="dk1"/>
              </a:buClr>
              <a:buSzPts val="1100"/>
              <a:buFont typeface="Arial"/>
              <a:buNone/>
            </a:pPr>
            <a:r>
              <a:rPr lang="tr-TR" sz="1500">
                <a:solidFill>
                  <a:srgbClr val="0000FF"/>
                </a:solidFill>
                <a:highlight>
                  <a:srgbClr val="FFFFFF"/>
                </a:highlight>
                <a:latin typeface="Consolas"/>
                <a:ea typeface="Consolas"/>
                <a:cs typeface="Consolas"/>
                <a:sym typeface="Consolas"/>
              </a:rPr>
              <a:t>def</a:t>
            </a:r>
            <a:r>
              <a:rPr lang="tr-TR" sz="1500">
                <a:solidFill>
                  <a:schemeClr val="dk1"/>
                </a:solidFill>
                <a:highlight>
                  <a:srgbClr val="FFFFFF"/>
                </a:highlight>
                <a:latin typeface="Consolas"/>
                <a:ea typeface="Consolas"/>
                <a:cs typeface="Consolas"/>
                <a:sym typeface="Consolas"/>
              </a:rPr>
              <a:t> Bubble_Sort(array):</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Clr>
                <a:schemeClr val="dk1"/>
              </a:buClr>
              <a:buSzPts val="1100"/>
              <a:buFont typeface="Arial"/>
              <a:buNone/>
            </a:pP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Clr>
                <a:schemeClr val="dk1"/>
              </a:buClr>
              <a:buSzPts val="1100"/>
              <a:buFont typeface="Arial"/>
              <a:buNone/>
            </a:pPr>
            <a:r>
              <a:rPr lang="tr-TR" sz="1500">
                <a:solidFill>
                  <a:schemeClr val="dk1"/>
                </a:solidFill>
                <a:highlight>
                  <a:srgbClr val="FFFFFF"/>
                </a:highlight>
                <a:latin typeface="Consolas"/>
                <a:ea typeface="Consolas"/>
                <a:cs typeface="Consolas"/>
                <a:sym typeface="Consolas"/>
              </a:rPr>
              <a:t>    </a:t>
            </a:r>
            <a:r>
              <a:rPr lang="tr-TR" sz="1500">
                <a:solidFill>
                  <a:srgbClr val="008000"/>
                </a:solidFill>
                <a:highlight>
                  <a:srgbClr val="FFFFFF"/>
                </a:highlight>
                <a:latin typeface="Consolas"/>
                <a:ea typeface="Consolas"/>
                <a:cs typeface="Consolas"/>
                <a:sym typeface="Consolas"/>
              </a:rPr>
              <a:t># Outer loop</a:t>
            </a:r>
            <a:endParaRPr sz="1500">
              <a:solidFill>
                <a:srgbClr val="008000"/>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Clr>
                <a:schemeClr val="dk1"/>
              </a:buClr>
              <a:buSzPts val="1100"/>
              <a:buFont typeface="Arial"/>
              <a:buNone/>
            </a:pPr>
            <a:r>
              <a:rPr lang="tr-TR" sz="1500">
                <a:solidFill>
                  <a:schemeClr val="dk1"/>
                </a:solidFill>
                <a:highlight>
                  <a:srgbClr val="FFFFFF"/>
                </a:highlight>
                <a:latin typeface="Consolas"/>
                <a:ea typeface="Consolas"/>
                <a:cs typeface="Consolas"/>
                <a:sym typeface="Consolas"/>
              </a:rPr>
              <a:t>    </a:t>
            </a:r>
            <a:r>
              <a:rPr lang="tr-TR" sz="1500">
                <a:solidFill>
                  <a:srgbClr val="0000FF"/>
                </a:solidFill>
                <a:highlight>
                  <a:srgbClr val="FFFFFF"/>
                </a:highlight>
                <a:latin typeface="Consolas"/>
                <a:ea typeface="Consolas"/>
                <a:cs typeface="Consolas"/>
                <a:sym typeface="Consolas"/>
              </a:rPr>
              <a:t>for</a:t>
            </a:r>
            <a:r>
              <a:rPr lang="tr-TR" sz="1500">
                <a:solidFill>
                  <a:schemeClr val="dk1"/>
                </a:solidFill>
                <a:highlight>
                  <a:srgbClr val="FFFFFF"/>
                </a:highlight>
                <a:latin typeface="Consolas"/>
                <a:ea typeface="Consolas"/>
                <a:cs typeface="Consolas"/>
                <a:sym typeface="Consolas"/>
              </a:rPr>
              <a:t> i </a:t>
            </a:r>
            <a:r>
              <a:rPr lang="tr-TR" sz="1500">
                <a:solidFill>
                  <a:srgbClr val="0000FF"/>
                </a:solidFill>
                <a:highlight>
                  <a:srgbClr val="FFFFFF"/>
                </a:highlight>
                <a:latin typeface="Consolas"/>
                <a:ea typeface="Consolas"/>
                <a:cs typeface="Consolas"/>
                <a:sym typeface="Consolas"/>
              </a:rPr>
              <a:t>in</a:t>
            </a:r>
            <a:r>
              <a:rPr lang="tr-TR" sz="1500">
                <a:solidFill>
                  <a:schemeClr val="dk1"/>
                </a:solidFill>
                <a:highlight>
                  <a:srgbClr val="FFFFFF"/>
                </a:highlight>
                <a:latin typeface="Consolas"/>
                <a:ea typeface="Consolas"/>
                <a:cs typeface="Consolas"/>
                <a:sym typeface="Consolas"/>
              </a:rPr>
              <a:t> range(len(array)):</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Clr>
                <a:schemeClr val="dk1"/>
              </a:buClr>
              <a:buSzPts val="1100"/>
              <a:buFont typeface="Arial"/>
              <a:buNone/>
            </a:pP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Clr>
                <a:schemeClr val="dk1"/>
              </a:buClr>
              <a:buSzPts val="1100"/>
              <a:buFont typeface="Arial"/>
              <a:buNone/>
            </a:pPr>
            <a:r>
              <a:rPr lang="tr-TR" sz="1500">
                <a:solidFill>
                  <a:schemeClr val="dk1"/>
                </a:solidFill>
                <a:highlight>
                  <a:srgbClr val="FFFFFF"/>
                </a:highlight>
                <a:latin typeface="Consolas"/>
                <a:ea typeface="Consolas"/>
                <a:cs typeface="Consolas"/>
                <a:sym typeface="Consolas"/>
              </a:rPr>
              <a:t>        </a:t>
            </a:r>
            <a:r>
              <a:rPr lang="tr-TR" sz="1500">
                <a:solidFill>
                  <a:srgbClr val="008000"/>
                </a:solidFill>
                <a:highlight>
                  <a:srgbClr val="FFFFFF"/>
                </a:highlight>
                <a:latin typeface="Consolas"/>
                <a:ea typeface="Consolas"/>
                <a:cs typeface="Consolas"/>
                <a:sym typeface="Consolas"/>
              </a:rPr>
              <a:t># Inner loop</a:t>
            </a:r>
            <a:endParaRPr sz="1500">
              <a:solidFill>
                <a:srgbClr val="008000"/>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Clr>
                <a:schemeClr val="dk1"/>
              </a:buClr>
              <a:buSzPts val="1100"/>
              <a:buFont typeface="Arial"/>
              <a:buNone/>
            </a:pPr>
            <a:r>
              <a:rPr lang="tr-TR" sz="1500">
                <a:solidFill>
                  <a:schemeClr val="dk1"/>
                </a:solidFill>
                <a:highlight>
                  <a:srgbClr val="FFFFFF"/>
                </a:highlight>
                <a:latin typeface="Consolas"/>
                <a:ea typeface="Consolas"/>
                <a:cs typeface="Consolas"/>
                <a:sym typeface="Consolas"/>
              </a:rPr>
              <a:t>        </a:t>
            </a:r>
            <a:r>
              <a:rPr lang="tr-TR" sz="1500">
                <a:solidFill>
                  <a:srgbClr val="0000FF"/>
                </a:solidFill>
                <a:highlight>
                  <a:srgbClr val="FFFFFF"/>
                </a:highlight>
                <a:latin typeface="Consolas"/>
                <a:ea typeface="Consolas"/>
                <a:cs typeface="Consolas"/>
                <a:sym typeface="Consolas"/>
              </a:rPr>
              <a:t>for</a:t>
            </a:r>
            <a:r>
              <a:rPr lang="tr-TR" sz="1500">
                <a:solidFill>
                  <a:schemeClr val="dk1"/>
                </a:solidFill>
                <a:highlight>
                  <a:srgbClr val="FFFFFF"/>
                </a:highlight>
                <a:latin typeface="Consolas"/>
                <a:ea typeface="Consolas"/>
                <a:cs typeface="Consolas"/>
                <a:sym typeface="Consolas"/>
              </a:rPr>
              <a:t> j </a:t>
            </a:r>
            <a:r>
              <a:rPr lang="tr-TR" sz="1500">
                <a:solidFill>
                  <a:srgbClr val="0000FF"/>
                </a:solidFill>
                <a:highlight>
                  <a:srgbClr val="FFFFFF"/>
                </a:highlight>
                <a:latin typeface="Consolas"/>
                <a:ea typeface="Consolas"/>
                <a:cs typeface="Consolas"/>
                <a:sym typeface="Consolas"/>
              </a:rPr>
              <a:t>in</a:t>
            </a:r>
            <a:r>
              <a:rPr lang="tr-TR" sz="1500">
                <a:solidFill>
                  <a:schemeClr val="dk1"/>
                </a:solidFill>
                <a:highlight>
                  <a:srgbClr val="FFFFFF"/>
                </a:highlight>
                <a:latin typeface="Consolas"/>
                <a:ea typeface="Consolas"/>
                <a:cs typeface="Consolas"/>
                <a:sym typeface="Consolas"/>
              </a:rPr>
              <a:t> range(</a:t>
            </a:r>
            <a:r>
              <a:rPr lang="tr-TR" sz="1500">
                <a:solidFill>
                  <a:srgbClr val="098658"/>
                </a:solidFill>
                <a:highlight>
                  <a:srgbClr val="FFFFFF"/>
                </a:highlight>
                <a:latin typeface="Consolas"/>
                <a:ea typeface="Consolas"/>
                <a:cs typeface="Consolas"/>
                <a:sym typeface="Consolas"/>
              </a:rPr>
              <a:t>0</a:t>
            </a:r>
            <a:r>
              <a:rPr lang="tr-TR" sz="1500">
                <a:solidFill>
                  <a:schemeClr val="dk1"/>
                </a:solidFill>
                <a:highlight>
                  <a:srgbClr val="FFFFFF"/>
                </a:highlight>
                <a:latin typeface="Consolas"/>
                <a:ea typeface="Consolas"/>
                <a:cs typeface="Consolas"/>
                <a:sym typeface="Consolas"/>
              </a:rPr>
              <a:t>, len(array) - i - </a:t>
            </a:r>
            <a:r>
              <a:rPr lang="tr-TR" sz="1500">
                <a:solidFill>
                  <a:srgbClr val="098658"/>
                </a:solidFill>
                <a:highlight>
                  <a:srgbClr val="FFFFFF"/>
                </a:highlight>
                <a:latin typeface="Consolas"/>
                <a:ea typeface="Consolas"/>
                <a:cs typeface="Consolas"/>
                <a:sym typeface="Consolas"/>
              </a:rPr>
              <a:t>1</a:t>
            </a:r>
            <a:r>
              <a:rPr lang="tr-TR" sz="1500">
                <a:solidFill>
                  <a:schemeClr val="dk1"/>
                </a:solidFill>
                <a:highlight>
                  <a:srgbClr val="FFFFFF"/>
                </a:highlight>
                <a:latin typeface="Consolas"/>
                <a:ea typeface="Consolas"/>
                <a:cs typeface="Consolas"/>
                <a:sym typeface="Consolas"/>
              </a:rPr>
              <a:t>):</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Clr>
                <a:schemeClr val="dk1"/>
              </a:buClr>
              <a:buSzPts val="1100"/>
              <a:buFont typeface="Arial"/>
              <a:buNone/>
            </a:pP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Clr>
                <a:schemeClr val="dk1"/>
              </a:buClr>
              <a:buSzPts val="1100"/>
              <a:buFont typeface="Arial"/>
              <a:buNone/>
            </a:pPr>
            <a:r>
              <a:rPr lang="tr-TR" sz="1500">
                <a:solidFill>
                  <a:schemeClr val="dk1"/>
                </a:solidFill>
                <a:highlight>
                  <a:srgbClr val="FFFFFF"/>
                </a:highlight>
                <a:latin typeface="Consolas"/>
                <a:ea typeface="Consolas"/>
                <a:cs typeface="Consolas"/>
                <a:sym typeface="Consolas"/>
              </a:rPr>
              <a:t>            </a:t>
            </a:r>
            <a:r>
              <a:rPr lang="tr-TR" sz="1500">
                <a:solidFill>
                  <a:srgbClr val="008000"/>
                </a:solidFill>
                <a:highlight>
                  <a:srgbClr val="FFFFFF"/>
                </a:highlight>
                <a:latin typeface="Consolas"/>
                <a:ea typeface="Consolas"/>
                <a:cs typeface="Consolas"/>
                <a:sym typeface="Consolas"/>
              </a:rPr>
              <a:t># compare two adjacent elements</a:t>
            </a:r>
            <a:endParaRPr sz="1500">
              <a:solidFill>
                <a:srgbClr val="008000"/>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Clr>
                <a:schemeClr val="dk1"/>
              </a:buClr>
              <a:buSzPts val="1100"/>
              <a:buFont typeface="Arial"/>
              <a:buNone/>
            </a:pPr>
            <a:r>
              <a:rPr lang="tr-TR" sz="1500">
                <a:solidFill>
                  <a:schemeClr val="dk1"/>
                </a:solidFill>
                <a:highlight>
                  <a:srgbClr val="FFFFFF"/>
                </a:highlight>
                <a:latin typeface="Consolas"/>
                <a:ea typeface="Consolas"/>
                <a:cs typeface="Consolas"/>
                <a:sym typeface="Consolas"/>
              </a:rPr>
              <a:t>            </a:t>
            </a:r>
            <a:r>
              <a:rPr lang="tr-TR" sz="1500">
                <a:solidFill>
                  <a:srgbClr val="0000FF"/>
                </a:solidFill>
                <a:highlight>
                  <a:srgbClr val="FFFFFF"/>
                </a:highlight>
                <a:latin typeface="Consolas"/>
                <a:ea typeface="Consolas"/>
                <a:cs typeface="Consolas"/>
                <a:sym typeface="Consolas"/>
              </a:rPr>
              <a:t>if</a:t>
            </a:r>
            <a:r>
              <a:rPr lang="tr-TR" sz="1500">
                <a:solidFill>
                  <a:schemeClr val="dk1"/>
                </a:solidFill>
                <a:highlight>
                  <a:srgbClr val="FFFFFF"/>
                </a:highlight>
                <a:latin typeface="Consolas"/>
                <a:ea typeface="Consolas"/>
                <a:cs typeface="Consolas"/>
                <a:sym typeface="Consolas"/>
              </a:rPr>
              <a:t> array[j] &gt; array[j + </a:t>
            </a:r>
            <a:r>
              <a:rPr lang="tr-TR" sz="1500">
                <a:solidFill>
                  <a:srgbClr val="098658"/>
                </a:solidFill>
                <a:highlight>
                  <a:srgbClr val="FFFFFF"/>
                </a:highlight>
                <a:latin typeface="Consolas"/>
                <a:ea typeface="Consolas"/>
                <a:cs typeface="Consolas"/>
                <a:sym typeface="Consolas"/>
              </a:rPr>
              <a:t>1</a:t>
            </a:r>
            <a:r>
              <a:rPr lang="tr-TR" sz="1500">
                <a:solidFill>
                  <a:schemeClr val="dk1"/>
                </a:solidFill>
                <a:highlight>
                  <a:srgbClr val="FFFFFF"/>
                </a:highlight>
                <a:latin typeface="Consolas"/>
                <a:ea typeface="Consolas"/>
                <a:cs typeface="Consolas"/>
                <a:sym typeface="Consolas"/>
              </a:rPr>
              <a:t>]:</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Clr>
                <a:schemeClr val="dk1"/>
              </a:buClr>
              <a:buSzPts val="1100"/>
              <a:buFont typeface="Arial"/>
              <a:buNone/>
            </a:pPr>
            <a:r>
              <a:rPr lang="tr-TR" sz="1500">
                <a:solidFill>
                  <a:schemeClr val="dk1"/>
                </a:solidFill>
                <a:highlight>
                  <a:srgbClr val="FFFFFF"/>
                </a:highlight>
                <a:latin typeface="Consolas"/>
                <a:ea typeface="Consolas"/>
                <a:cs typeface="Consolas"/>
                <a:sym typeface="Consolas"/>
              </a:rPr>
              <a:t>                temp = array[j]</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Clr>
                <a:schemeClr val="dk1"/>
              </a:buClr>
              <a:buSzPts val="1100"/>
              <a:buFont typeface="Arial"/>
              <a:buNone/>
            </a:pPr>
            <a:r>
              <a:rPr lang="tr-TR" sz="1500">
                <a:solidFill>
                  <a:schemeClr val="dk1"/>
                </a:solidFill>
                <a:highlight>
                  <a:srgbClr val="FFFFFF"/>
                </a:highlight>
                <a:latin typeface="Consolas"/>
                <a:ea typeface="Consolas"/>
                <a:cs typeface="Consolas"/>
                <a:sym typeface="Consolas"/>
              </a:rPr>
              <a:t>                array[j] = array[j+</a:t>
            </a:r>
            <a:r>
              <a:rPr lang="tr-TR" sz="1500">
                <a:solidFill>
                  <a:srgbClr val="098658"/>
                </a:solidFill>
                <a:highlight>
                  <a:srgbClr val="FFFFFF"/>
                </a:highlight>
                <a:latin typeface="Consolas"/>
                <a:ea typeface="Consolas"/>
                <a:cs typeface="Consolas"/>
                <a:sym typeface="Consolas"/>
              </a:rPr>
              <a:t>1</a:t>
            </a:r>
            <a:r>
              <a:rPr lang="tr-TR" sz="1500">
                <a:solidFill>
                  <a:schemeClr val="dk1"/>
                </a:solidFill>
                <a:highlight>
                  <a:srgbClr val="FFFFFF"/>
                </a:highlight>
                <a:latin typeface="Consolas"/>
                <a:ea typeface="Consolas"/>
                <a:cs typeface="Consolas"/>
                <a:sym typeface="Consolas"/>
              </a:rPr>
              <a:t>]</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Clr>
                <a:schemeClr val="dk1"/>
              </a:buClr>
              <a:buSzPts val="1100"/>
              <a:buFont typeface="Arial"/>
              <a:buNone/>
            </a:pPr>
            <a:r>
              <a:rPr lang="tr-TR" sz="1500">
                <a:solidFill>
                  <a:schemeClr val="dk1"/>
                </a:solidFill>
                <a:highlight>
                  <a:srgbClr val="FFFFFF"/>
                </a:highlight>
                <a:latin typeface="Consolas"/>
                <a:ea typeface="Consolas"/>
                <a:cs typeface="Consolas"/>
                <a:sym typeface="Consolas"/>
              </a:rPr>
              <a:t>                array[j+</a:t>
            </a:r>
            <a:r>
              <a:rPr lang="tr-TR" sz="1500">
                <a:solidFill>
                  <a:srgbClr val="098658"/>
                </a:solidFill>
                <a:highlight>
                  <a:srgbClr val="FFFFFF"/>
                </a:highlight>
                <a:latin typeface="Consolas"/>
                <a:ea typeface="Consolas"/>
                <a:cs typeface="Consolas"/>
                <a:sym typeface="Consolas"/>
              </a:rPr>
              <a:t>1</a:t>
            </a:r>
            <a:r>
              <a:rPr lang="tr-TR" sz="1500">
                <a:solidFill>
                  <a:schemeClr val="dk1"/>
                </a:solidFill>
                <a:highlight>
                  <a:srgbClr val="FFFFFF"/>
                </a:highlight>
                <a:latin typeface="Consolas"/>
                <a:ea typeface="Consolas"/>
                <a:cs typeface="Consolas"/>
                <a:sym typeface="Consolas"/>
              </a:rPr>
              <a:t>] = temp</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Clr>
                <a:schemeClr val="dk1"/>
              </a:buClr>
              <a:buSzPts val="1100"/>
              <a:buFont typeface="Arial"/>
              <a:buNone/>
            </a:pP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Clr>
                <a:schemeClr val="dk1"/>
              </a:buClr>
              <a:buSzPts val="1100"/>
              <a:buFont typeface="Arial"/>
              <a:buNone/>
            </a:pPr>
            <a:r>
              <a:rPr lang="tr-TR" sz="1500">
                <a:solidFill>
                  <a:schemeClr val="dk1"/>
                </a:solidFill>
                <a:highlight>
                  <a:srgbClr val="FFFFFF"/>
                </a:highlight>
                <a:latin typeface="Consolas"/>
                <a:ea typeface="Consolas"/>
                <a:cs typeface="Consolas"/>
                <a:sym typeface="Consolas"/>
              </a:rPr>
              <a:t>data = [-</a:t>
            </a:r>
            <a:r>
              <a:rPr lang="tr-TR" sz="1500">
                <a:solidFill>
                  <a:srgbClr val="098658"/>
                </a:solidFill>
                <a:highlight>
                  <a:srgbClr val="FFFFFF"/>
                </a:highlight>
                <a:latin typeface="Consolas"/>
                <a:ea typeface="Consolas"/>
                <a:cs typeface="Consolas"/>
                <a:sym typeface="Consolas"/>
              </a:rPr>
              <a:t>2</a:t>
            </a:r>
            <a:r>
              <a:rPr lang="tr-TR" sz="1500">
                <a:solidFill>
                  <a:schemeClr val="dk1"/>
                </a:solidFill>
                <a:highlight>
                  <a:srgbClr val="FFFFFF"/>
                </a:highlight>
                <a:latin typeface="Consolas"/>
                <a:ea typeface="Consolas"/>
                <a:cs typeface="Consolas"/>
                <a:sym typeface="Consolas"/>
              </a:rPr>
              <a:t>, </a:t>
            </a:r>
            <a:r>
              <a:rPr lang="tr-TR" sz="1500">
                <a:solidFill>
                  <a:srgbClr val="098658"/>
                </a:solidFill>
                <a:highlight>
                  <a:srgbClr val="FFFFFF"/>
                </a:highlight>
                <a:latin typeface="Consolas"/>
                <a:ea typeface="Consolas"/>
                <a:cs typeface="Consolas"/>
                <a:sym typeface="Consolas"/>
              </a:rPr>
              <a:t>45</a:t>
            </a:r>
            <a:r>
              <a:rPr lang="tr-TR" sz="1500">
                <a:solidFill>
                  <a:schemeClr val="dk1"/>
                </a:solidFill>
                <a:highlight>
                  <a:srgbClr val="FFFFFF"/>
                </a:highlight>
                <a:latin typeface="Consolas"/>
                <a:ea typeface="Consolas"/>
                <a:cs typeface="Consolas"/>
                <a:sym typeface="Consolas"/>
              </a:rPr>
              <a:t>, </a:t>
            </a:r>
            <a:r>
              <a:rPr lang="tr-TR" sz="1500">
                <a:solidFill>
                  <a:srgbClr val="098658"/>
                </a:solidFill>
                <a:highlight>
                  <a:srgbClr val="FFFFFF"/>
                </a:highlight>
                <a:latin typeface="Consolas"/>
                <a:ea typeface="Consolas"/>
                <a:cs typeface="Consolas"/>
                <a:sym typeface="Consolas"/>
              </a:rPr>
              <a:t>0</a:t>
            </a:r>
            <a:r>
              <a:rPr lang="tr-TR" sz="1500">
                <a:solidFill>
                  <a:schemeClr val="dk1"/>
                </a:solidFill>
                <a:highlight>
                  <a:srgbClr val="FFFFFF"/>
                </a:highlight>
                <a:latin typeface="Consolas"/>
                <a:ea typeface="Consolas"/>
                <a:cs typeface="Consolas"/>
                <a:sym typeface="Consolas"/>
              </a:rPr>
              <a:t>, </a:t>
            </a:r>
            <a:r>
              <a:rPr lang="tr-TR" sz="1500">
                <a:solidFill>
                  <a:srgbClr val="098658"/>
                </a:solidFill>
                <a:highlight>
                  <a:srgbClr val="FFFFFF"/>
                </a:highlight>
                <a:latin typeface="Consolas"/>
                <a:ea typeface="Consolas"/>
                <a:cs typeface="Consolas"/>
                <a:sym typeface="Consolas"/>
              </a:rPr>
              <a:t>11</a:t>
            </a:r>
            <a:r>
              <a:rPr lang="tr-TR" sz="1500">
                <a:solidFill>
                  <a:schemeClr val="dk1"/>
                </a:solidFill>
                <a:highlight>
                  <a:srgbClr val="FFFFFF"/>
                </a:highlight>
                <a:latin typeface="Consolas"/>
                <a:ea typeface="Consolas"/>
                <a:cs typeface="Consolas"/>
                <a:sym typeface="Consolas"/>
              </a:rPr>
              <a:t>, -</a:t>
            </a:r>
            <a:r>
              <a:rPr lang="tr-TR" sz="1500">
                <a:solidFill>
                  <a:srgbClr val="098658"/>
                </a:solidFill>
                <a:highlight>
                  <a:srgbClr val="FFFFFF"/>
                </a:highlight>
                <a:latin typeface="Consolas"/>
                <a:ea typeface="Consolas"/>
                <a:cs typeface="Consolas"/>
                <a:sym typeface="Consolas"/>
              </a:rPr>
              <a:t>9</a:t>
            </a:r>
            <a:r>
              <a:rPr lang="tr-TR" sz="1500">
                <a:solidFill>
                  <a:schemeClr val="dk1"/>
                </a:solidFill>
                <a:highlight>
                  <a:srgbClr val="FFFFFF"/>
                </a:highlight>
                <a:latin typeface="Consolas"/>
                <a:ea typeface="Consolas"/>
                <a:cs typeface="Consolas"/>
                <a:sym typeface="Consolas"/>
              </a:rPr>
              <a:t>]</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Clr>
                <a:schemeClr val="dk1"/>
              </a:buClr>
              <a:buSzPts val="1100"/>
              <a:buFont typeface="Arial"/>
              <a:buNone/>
            </a:pPr>
            <a:r>
              <a:rPr lang="tr-TR" sz="1500">
                <a:solidFill>
                  <a:schemeClr val="dk1"/>
                </a:solidFill>
                <a:highlight>
                  <a:srgbClr val="FFFFFF"/>
                </a:highlight>
                <a:latin typeface="Consolas"/>
                <a:ea typeface="Consolas"/>
                <a:cs typeface="Consolas"/>
                <a:sym typeface="Consolas"/>
              </a:rPr>
              <a:t>Bubble_Sort(data)</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Clr>
                <a:schemeClr val="dk1"/>
              </a:buClr>
              <a:buSzPts val="1100"/>
              <a:buFont typeface="Arial"/>
              <a:buNone/>
            </a:pPr>
            <a:r>
              <a:rPr lang="tr-TR" sz="1500">
                <a:solidFill>
                  <a:schemeClr val="dk1"/>
                </a:solidFill>
                <a:highlight>
                  <a:srgbClr val="FFFFFF"/>
                </a:highlight>
                <a:latin typeface="Consolas"/>
                <a:ea typeface="Consolas"/>
                <a:cs typeface="Consolas"/>
                <a:sym typeface="Consolas"/>
              </a:rPr>
              <a:t>print(</a:t>
            </a:r>
            <a:r>
              <a:rPr lang="tr-TR" sz="1500">
                <a:solidFill>
                  <a:srgbClr val="A31515"/>
                </a:solidFill>
                <a:highlight>
                  <a:srgbClr val="FFFFFF"/>
                </a:highlight>
                <a:latin typeface="Consolas"/>
                <a:ea typeface="Consolas"/>
                <a:cs typeface="Consolas"/>
                <a:sym typeface="Consolas"/>
              </a:rPr>
              <a:t>'Sorted :'</a:t>
            </a:r>
            <a:r>
              <a:rPr lang="tr-TR" sz="1500">
                <a:solidFill>
                  <a:schemeClr val="dk1"/>
                </a:solidFill>
                <a:highlight>
                  <a:srgbClr val="FFFFFF"/>
                </a:highlight>
                <a:latin typeface="Consolas"/>
                <a:ea typeface="Consolas"/>
                <a:cs typeface="Consolas"/>
                <a:sym typeface="Consolas"/>
              </a:rPr>
              <a:t>)</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Clr>
                <a:schemeClr val="dk1"/>
              </a:buClr>
              <a:buSzPts val="1100"/>
              <a:buFont typeface="Arial"/>
              <a:buNone/>
            </a:pPr>
            <a:r>
              <a:rPr lang="tr-TR" sz="1500">
                <a:solidFill>
                  <a:schemeClr val="dk1"/>
                </a:solidFill>
                <a:highlight>
                  <a:srgbClr val="FFFFFF"/>
                </a:highlight>
                <a:latin typeface="Consolas"/>
                <a:ea typeface="Consolas"/>
                <a:cs typeface="Consolas"/>
                <a:sym typeface="Consolas"/>
              </a:rPr>
              <a:t>print(data)</a:t>
            </a:r>
            <a:endParaRPr sz="1500">
              <a:solidFill>
                <a:schemeClr val="dk1"/>
              </a:solidFill>
              <a:highlight>
                <a:srgbClr val="FFFFFF"/>
              </a:highlight>
              <a:latin typeface="Consolas"/>
              <a:ea typeface="Consolas"/>
              <a:cs typeface="Consolas"/>
              <a:sym typeface="Consolas"/>
            </a:endParaRPr>
          </a:p>
          <a:p>
            <a:pPr marL="0" lvl="0" indent="0" algn="l" rtl="0">
              <a:lnSpc>
                <a:spcPct val="135000"/>
              </a:lnSpc>
              <a:spcBef>
                <a:spcPts val="0"/>
              </a:spcBef>
              <a:spcAft>
                <a:spcPts val="0"/>
              </a:spcAft>
              <a:buClr>
                <a:schemeClr val="dk1"/>
              </a:buClr>
              <a:buSzPts val="1100"/>
              <a:buFont typeface="Arial"/>
              <a:buNone/>
            </a:pPr>
            <a:endParaRPr sz="1500">
              <a:solidFill>
                <a:schemeClr val="dk1"/>
              </a:solidFill>
              <a:highlight>
                <a:srgbClr val="FFFFFF"/>
              </a:highlight>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570bea3e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570bea3e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How will </a:t>
            </a:r>
            <a:endParaRPr/>
          </a:p>
          <a:p>
            <a:pPr marL="0" lvl="0" indent="0" algn="l" rtl="0">
              <a:spcBef>
                <a:spcPts val="0"/>
              </a:spcBef>
              <a:spcAft>
                <a:spcPts val="0"/>
              </a:spcAft>
              <a:buNone/>
            </a:pPr>
            <a:r>
              <a:rPr lang="tr-TR" u="sng">
                <a:solidFill>
                  <a:schemeClr val="hlink"/>
                </a:solidFill>
                <a:hlinkClick r:id="rId3"/>
              </a:rPr>
              <a:t>https://thingslog.com/blog/2020/04/09/practical-iot-training-on-lora-and-lpwan/</a:t>
            </a:r>
            <a:endParaRPr/>
          </a:p>
          <a:p>
            <a:pPr marL="0" lvl="0" indent="0" algn="l" rtl="0">
              <a:spcBef>
                <a:spcPts val="0"/>
              </a:spcBef>
              <a:spcAft>
                <a:spcPts val="0"/>
              </a:spcAft>
              <a:buNone/>
            </a:pPr>
            <a:endParaRPr/>
          </a:p>
          <a:p>
            <a:pPr marL="0" lvl="0" indent="0" algn="l" rtl="0">
              <a:spcBef>
                <a:spcPts val="0"/>
              </a:spcBef>
              <a:spcAft>
                <a:spcPts val="0"/>
              </a:spcAft>
              <a:buNone/>
            </a:pPr>
            <a:r>
              <a:rPr lang="tr-TR"/>
              <a:t>Extend the features;</a:t>
            </a:r>
            <a:endParaRPr/>
          </a:p>
          <a:p>
            <a:pPr marL="0" lvl="0" indent="0" algn="l" rtl="0">
              <a:spcBef>
                <a:spcPts val="0"/>
              </a:spcBef>
              <a:spcAft>
                <a:spcPts val="0"/>
              </a:spcAft>
              <a:buNone/>
            </a:pPr>
            <a:r>
              <a:rPr lang="tr-TR"/>
              <a:t>Integration LoRa Server,</a:t>
            </a:r>
            <a:endParaRPr/>
          </a:p>
          <a:p>
            <a:pPr marL="0" lvl="0" indent="0" algn="l" rtl="0">
              <a:spcBef>
                <a:spcPts val="0"/>
              </a:spcBef>
              <a:spcAft>
                <a:spcPts val="0"/>
              </a:spcAft>
              <a:buNone/>
            </a:pPr>
            <a:r>
              <a:rPr lang="tr-TR"/>
              <a:t>Integration with the local system.</a:t>
            </a:r>
            <a:endParaRPr/>
          </a:p>
          <a:p>
            <a:pPr marL="0" lvl="0" indent="0" algn="l" rtl="0">
              <a:spcBef>
                <a:spcPts val="0"/>
              </a:spcBef>
              <a:spcAft>
                <a:spcPts val="0"/>
              </a:spcAft>
              <a:buNone/>
            </a:pPr>
            <a:r>
              <a:rPr lang="tr-TR"/>
              <a:t>Backend-Frontend application. </a:t>
            </a:r>
            <a:endParaRPr/>
          </a:p>
          <a:p>
            <a:pPr marL="0" lvl="0" indent="0" algn="l" rtl="0">
              <a:spcBef>
                <a:spcPts val="0"/>
              </a:spcBef>
              <a:spcAft>
                <a:spcPts val="0"/>
              </a:spcAft>
              <a:buNone/>
            </a:pPr>
            <a:r>
              <a:rPr lang="tr-TR"/>
              <a:t>Customer definitions. </a:t>
            </a:r>
            <a:endParaRPr/>
          </a:p>
          <a:p>
            <a:pPr marL="0" lvl="0" indent="0" algn="l" rtl="0">
              <a:spcBef>
                <a:spcPts val="0"/>
              </a:spcBef>
              <a:spcAft>
                <a:spcPts val="0"/>
              </a:spcAft>
              <a:buNone/>
            </a:pPr>
            <a:r>
              <a:rPr lang="tr-TR"/>
              <a:t>ORM.</a:t>
            </a:r>
            <a:endParaRPr/>
          </a:p>
          <a:p>
            <a:pPr marL="0" lvl="0" indent="0" algn="l" rtl="0">
              <a:spcBef>
                <a:spcPts val="0"/>
              </a:spcBef>
              <a:spcAft>
                <a:spcPts val="0"/>
              </a:spcAft>
              <a:buNone/>
            </a:pPr>
            <a:r>
              <a:rPr lang="tr-TR"/>
              <a:t>Which DB would be ok?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65efd168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65efd168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Opinions of students on computational thinking should be discussed with the students. </a:t>
            </a:r>
            <a:endParaRPr/>
          </a:p>
          <a:p>
            <a:pPr marL="0" lvl="0" indent="0" algn="l" rtl="0">
              <a:spcBef>
                <a:spcPts val="0"/>
              </a:spcBef>
              <a:spcAft>
                <a:spcPts val="0"/>
              </a:spcAft>
              <a:buNone/>
            </a:pPr>
            <a:r>
              <a:rPr lang="tr-TR"/>
              <a:t>They should try to predict what it might be. If they heard it before or new it before they should try to explain it to the rest of the class. </a:t>
            </a:r>
            <a:endParaRPr/>
          </a:p>
          <a:p>
            <a:pPr marL="0" lvl="0" indent="0" algn="l" rtl="0">
              <a:spcBef>
                <a:spcPts val="0"/>
              </a:spcBef>
              <a:spcAft>
                <a:spcPts val="0"/>
              </a:spcAft>
              <a:buNone/>
            </a:pPr>
            <a:r>
              <a:rPr lang="tr-TR"/>
              <a:t>Instructor should also help them discuss by sharing opinions and guiding the class.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570bea3e2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570bea3e2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Search “ism band 868 mhz wireless MBus rf reader mobile device” in google.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570bea3e2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1570bea3e2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The credits inside the card is critical. </a:t>
            </a:r>
            <a:endParaRPr/>
          </a:p>
          <a:p>
            <a:pPr marL="0" lvl="0" indent="0" algn="l" rtl="0">
              <a:spcBef>
                <a:spcPts val="0"/>
              </a:spcBef>
              <a:spcAft>
                <a:spcPts val="0"/>
              </a:spcAft>
              <a:buNone/>
            </a:pPr>
            <a:r>
              <a:rPr lang="tr-TR"/>
              <a:t>The reports are important for the customer.</a:t>
            </a:r>
            <a:endParaRPr/>
          </a:p>
          <a:p>
            <a:pPr marL="0" lvl="0" indent="0" algn="l" rtl="0">
              <a:spcBef>
                <a:spcPts val="0"/>
              </a:spcBef>
              <a:spcAft>
                <a:spcPts val="0"/>
              </a:spcAft>
              <a:buNone/>
            </a:pPr>
            <a:r>
              <a:rPr lang="tr-TR"/>
              <a:t>Customer needs no integration with the local system. They will use your solution. </a:t>
            </a:r>
            <a:endParaRPr/>
          </a:p>
          <a:p>
            <a:pPr marL="0" lvl="0" indent="0" algn="l" rtl="0">
              <a:spcBef>
                <a:spcPts val="0"/>
              </a:spcBef>
              <a:spcAft>
                <a:spcPts val="0"/>
              </a:spcAft>
              <a:buNone/>
            </a:pPr>
            <a:r>
              <a:rPr lang="tr-TR"/>
              <a:t>Mifare Plus cards will be used in the system for a higher security comparing to Mifare Classic.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2" name="Google Shape;72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Teacher will be explaining these parts in detail by giving example on them. And also should ask the students the way they use these stuff.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For example: Do you organise data?</a:t>
            </a:r>
            <a:endParaRPr/>
          </a:p>
          <a:p>
            <a:pPr marL="0" lvl="0" indent="0" algn="l" rtl="0">
              <a:lnSpc>
                <a:spcPct val="100000"/>
              </a:lnSpc>
              <a:spcBef>
                <a:spcPts val="0"/>
              </a:spcBef>
              <a:spcAft>
                <a:spcPts val="0"/>
              </a:spcAft>
              <a:buSzPts val="1400"/>
              <a:buNone/>
            </a:pPr>
            <a:r>
              <a:rPr lang="tr-TR"/>
              <a:t>Daily life examples.</a:t>
            </a:r>
            <a:endParaRPr/>
          </a:p>
          <a:p>
            <a:pPr marL="0" lvl="0" indent="0" algn="l" rtl="0">
              <a:lnSpc>
                <a:spcPct val="100000"/>
              </a:lnSpc>
              <a:spcBef>
                <a:spcPts val="0"/>
              </a:spcBef>
              <a:spcAft>
                <a:spcPts val="0"/>
              </a:spcAft>
              <a:buSzPts val="1400"/>
              <a:buNone/>
            </a:pPr>
            <a:r>
              <a:rPr lang="tr-TR"/>
              <a:t>Soccer match classification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b="1"/>
              <a:t>Breaking problems into parts:</a:t>
            </a:r>
            <a:endParaRPr b="1"/>
          </a:p>
          <a:p>
            <a:pPr marL="457200" lvl="0" indent="-317500" algn="l" rtl="0">
              <a:lnSpc>
                <a:spcPct val="100000"/>
              </a:lnSpc>
              <a:spcBef>
                <a:spcPts val="0"/>
              </a:spcBef>
              <a:spcAft>
                <a:spcPts val="0"/>
              </a:spcAft>
              <a:buSzPts val="1400"/>
              <a:buChar char="-"/>
            </a:pPr>
            <a:r>
              <a:rPr lang="tr-TR"/>
              <a:t>Cooking a dish</a:t>
            </a:r>
            <a:endParaRPr/>
          </a:p>
          <a:p>
            <a:pPr marL="457200" lvl="0" indent="-317500" algn="l" rtl="0">
              <a:lnSpc>
                <a:spcPct val="100000"/>
              </a:lnSpc>
              <a:spcBef>
                <a:spcPts val="0"/>
              </a:spcBef>
              <a:spcAft>
                <a:spcPts val="0"/>
              </a:spcAft>
              <a:buSzPts val="1400"/>
              <a:buChar char="-"/>
            </a:pPr>
            <a:r>
              <a:rPr lang="tr-TR"/>
              <a:t>Cleaning your home</a:t>
            </a:r>
            <a:endParaRPr/>
          </a:p>
          <a:p>
            <a:pPr marL="457200" lvl="0" indent="-317500" algn="l" rtl="0">
              <a:lnSpc>
                <a:spcPct val="100000"/>
              </a:lnSpc>
              <a:spcBef>
                <a:spcPts val="0"/>
              </a:spcBef>
              <a:spcAft>
                <a:spcPts val="0"/>
              </a:spcAft>
              <a:buSzPts val="1400"/>
              <a:buChar char="-"/>
            </a:pPr>
            <a:r>
              <a:rPr lang="tr-TR"/>
              <a:t>Orchestra (Everybody plays different instrument/ synchronization a great product)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What are patterns and models? Where do you encounter them? </a:t>
            </a:r>
            <a:endParaRPr/>
          </a:p>
          <a:p>
            <a:pPr marL="0" lvl="0" indent="0" algn="l" rtl="0">
              <a:lnSpc>
                <a:spcPct val="100000"/>
              </a:lnSpc>
              <a:spcBef>
                <a:spcPts val="0"/>
              </a:spcBef>
              <a:spcAft>
                <a:spcPts val="0"/>
              </a:spcAft>
              <a:buSzPts val="1400"/>
              <a:buNone/>
            </a:pPr>
            <a:r>
              <a:rPr lang="tr-TR"/>
              <a:t>After asking one or two questions about the sub headers and getting answers to them, these should be explained briefly.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SLIDES_API196144996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SLIDES_API19614499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tr-TR" b="1">
                <a:solidFill>
                  <a:schemeClr val="dk1"/>
                </a:solidFill>
              </a:rPr>
              <a:t>Summarize</a:t>
            </a:r>
            <a:endParaRPr b="1">
              <a:solidFill>
                <a:schemeClr val="dk1"/>
              </a:solidFill>
            </a:endParaRPr>
          </a:p>
          <a:p>
            <a:pPr marL="0" lvl="0" indent="0" algn="l" rtl="0">
              <a:spcBef>
                <a:spcPts val="0"/>
              </a:spcBef>
              <a:spcAft>
                <a:spcPts val="0"/>
              </a:spcAft>
              <a:buClr>
                <a:srgbClr val="000000"/>
              </a:buClr>
              <a:buSzPts val="1100"/>
              <a:buFont typeface="Arial"/>
              <a:buNone/>
            </a:pPr>
            <a:r>
              <a:rPr lang="tr-TR">
                <a:solidFill>
                  <a:schemeClr val="dk1"/>
                </a:solidFill>
              </a:rPr>
              <a:t>Have students write a quick, 1-2 sentence summary of the information they’ve just learned.</a:t>
            </a:r>
            <a:endParaRPr>
              <a:solidFill>
                <a:schemeClr val="dk1"/>
              </a:solidFill>
            </a:endParaRPr>
          </a:p>
          <a:p>
            <a:pPr marL="0" lvl="0" indent="0" algn="l" rtl="0">
              <a:spcBef>
                <a:spcPts val="0"/>
              </a:spcBef>
              <a:spcAft>
                <a:spcPts val="0"/>
              </a:spcAft>
              <a:buClr>
                <a:srgbClr val="000000"/>
              </a:buClr>
              <a:buSzPts val="1100"/>
              <a:buFont typeface="Arial"/>
              <a:buNone/>
            </a:pPr>
            <a:endParaRPr>
              <a:solidFill>
                <a:schemeClr val="dk1"/>
              </a:solidFill>
            </a:endParaRPr>
          </a:p>
          <a:p>
            <a:pPr marL="0" lvl="0" indent="0" algn="l" rtl="0">
              <a:spcBef>
                <a:spcPts val="0"/>
              </a:spcBef>
              <a:spcAft>
                <a:spcPts val="0"/>
              </a:spcAft>
              <a:buClr>
                <a:srgbClr val="000000"/>
              </a:buClr>
              <a:buSzPts val="1100"/>
              <a:buFont typeface="Arial"/>
              <a:buNone/>
            </a:pPr>
            <a:r>
              <a:rPr lang="tr-TR">
                <a:solidFill>
                  <a:schemeClr val="dk1"/>
                </a:solidFill>
              </a:rPr>
              <a:t>🍐 This is a Pear Deck Text Slide </a:t>
            </a:r>
            <a:endParaRPr>
              <a:solidFill>
                <a:schemeClr val="dk1"/>
              </a:solidFill>
            </a:endParaRPr>
          </a:p>
          <a:p>
            <a:pPr marL="0" lvl="0" indent="0" algn="l" rtl="0">
              <a:spcBef>
                <a:spcPts val="0"/>
              </a:spcBef>
              <a:spcAft>
                <a:spcPts val="0"/>
              </a:spcAft>
              <a:buClr>
                <a:srgbClr val="000000"/>
              </a:buClr>
              <a:buSzPts val="1100"/>
              <a:buFont typeface="Arial"/>
              <a:buNone/>
            </a:pPr>
            <a:r>
              <a:rPr lang="tr-TR">
                <a:solidFill>
                  <a:schemeClr val="dk1"/>
                </a:solidFill>
              </a:rPr>
              <a:t>🍐 To edit the type of question, go back to the "Ask Students a Question" in the Pear Deck sidebar.</a:t>
            </a:r>
            <a:endParaRPr>
              <a:solidFill>
                <a:schemeClr val="dk1"/>
              </a:solidFill>
            </a:endParaRPr>
          </a:p>
          <a:p>
            <a:pPr marL="0" lvl="0" indent="0" algn="l" rtl="0">
              <a:spcBef>
                <a:spcPts val="0"/>
              </a:spcBef>
              <a:spcAft>
                <a:spcPts val="0"/>
              </a:spcAft>
              <a:buClr>
                <a:srgbClr val="000000"/>
              </a:buClr>
              <a:buSzPts val="1100"/>
              <a:buFont typeface="Arial"/>
              <a:buNone/>
            </a:pPr>
            <a:endParaRPr>
              <a:solidFill>
                <a:schemeClr val="dk1"/>
              </a:solidFill>
            </a:endParaRPr>
          </a:p>
          <a:p>
            <a:pPr marL="0" lvl="0" indent="0" algn="l" rtl="0">
              <a:spcBef>
                <a:spcPts val="0"/>
              </a:spcBef>
              <a:spcAft>
                <a:spcPts val="0"/>
              </a:spcAft>
              <a:buClr>
                <a:srgbClr val="000000"/>
              </a:buClr>
              <a:buSzPts val="1100"/>
              <a:buFont typeface="Arial"/>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Introduced questions will be discussed with the students. </a:t>
            </a:r>
            <a:endParaRPr/>
          </a:p>
          <a:p>
            <a:pPr marL="0" lvl="0" indent="0" algn="l" rtl="0">
              <a:lnSpc>
                <a:spcPct val="100000"/>
              </a:lnSpc>
              <a:spcBef>
                <a:spcPts val="0"/>
              </a:spcBef>
              <a:spcAft>
                <a:spcPts val="0"/>
              </a:spcAft>
              <a:buSzPts val="1400"/>
              <a:buNone/>
            </a:pPr>
            <a:r>
              <a:rPr lang="tr-TR"/>
              <a:t>If any clue about computational thinking/ problem solving is recognized in the answers and opinions of the students that should be emphasized.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713019868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713019868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Teacher will be explaining these parts in detail by giving example on them. And also should ask the students the way they use these stuff.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For example: Do you organise data?</a:t>
            </a:r>
            <a:endParaRPr/>
          </a:p>
          <a:p>
            <a:pPr marL="0" lvl="0" indent="0" algn="l" rtl="0">
              <a:lnSpc>
                <a:spcPct val="100000"/>
              </a:lnSpc>
              <a:spcBef>
                <a:spcPts val="0"/>
              </a:spcBef>
              <a:spcAft>
                <a:spcPts val="0"/>
              </a:spcAft>
              <a:buSzPts val="1400"/>
              <a:buNone/>
            </a:pPr>
            <a:r>
              <a:rPr lang="tr-TR"/>
              <a:t>Daily life examples.</a:t>
            </a:r>
            <a:endParaRPr/>
          </a:p>
          <a:p>
            <a:pPr marL="0" lvl="0" indent="0" algn="l" rtl="0">
              <a:lnSpc>
                <a:spcPct val="100000"/>
              </a:lnSpc>
              <a:spcBef>
                <a:spcPts val="0"/>
              </a:spcBef>
              <a:spcAft>
                <a:spcPts val="0"/>
              </a:spcAft>
              <a:buSzPts val="1400"/>
              <a:buNone/>
            </a:pPr>
            <a:r>
              <a:rPr lang="tr-TR"/>
              <a:t>Soccer match classification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b="1"/>
              <a:t>Breaking problems into parts:</a:t>
            </a:r>
            <a:endParaRPr b="1"/>
          </a:p>
          <a:p>
            <a:pPr marL="457200" lvl="0" indent="-317500" algn="l" rtl="0">
              <a:lnSpc>
                <a:spcPct val="100000"/>
              </a:lnSpc>
              <a:spcBef>
                <a:spcPts val="0"/>
              </a:spcBef>
              <a:spcAft>
                <a:spcPts val="0"/>
              </a:spcAft>
              <a:buSzPts val="1400"/>
              <a:buChar char="-"/>
            </a:pPr>
            <a:r>
              <a:rPr lang="tr-TR"/>
              <a:t>Cooking a dish</a:t>
            </a:r>
            <a:endParaRPr/>
          </a:p>
          <a:p>
            <a:pPr marL="457200" lvl="0" indent="-317500" algn="l" rtl="0">
              <a:lnSpc>
                <a:spcPct val="100000"/>
              </a:lnSpc>
              <a:spcBef>
                <a:spcPts val="0"/>
              </a:spcBef>
              <a:spcAft>
                <a:spcPts val="0"/>
              </a:spcAft>
              <a:buSzPts val="1400"/>
              <a:buChar char="-"/>
            </a:pPr>
            <a:r>
              <a:rPr lang="tr-TR"/>
              <a:t>Cleaning your home</a:t>
            </a:r>
            <a:endParaRPr/>
          </a:p>
          <a:p>
            <a:pPr marL="457200" lvl="0" indent="-317500" algn="l" rtl="0">
              <a:lnSpc>
                <a:spcPct val="100000"/>
              </a:lnSpc>
              <a:spcBef>
                <a:spcPts val="0"/>
              </a:spcBef>
              <a:spcAft>
                <a:spcPts val="0"/>
              </a:spcAft>
              <a:buSzPts val="1400"/>
              <a:buChar char="-"/>
            </a:pPr>
            <a:r>
              <a:rPr lang="tr-TR"/>
              <a:t>Orchestra (Everybody plays different instrument/ synchronization a great product)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6e2752ab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6e2752ab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0000"/>
              </a:lnSpc>
              <a:spcBef>
                <a:spcPts val="600"/>
              </a:spcBef>
              <a:spcAft>
                <a:spcPts val="0"/>
              </a:spcAft>
              <a:buNone/>
            </a:pPr>
            <a:r>
              <a:rPr lang="tr-TR"/>
              <a:t>In this part to understand how simple computers are compared to humans, students will take part in an activity called ‘’Battleships’’ where there will be introduced to a simple sorting algorithm. Instructions to the game are in the following link. </a:t>
            </a:r>
            <a:endParaRPr/>
          </a:p>
          <a:p>
            <a:pPr marL="0" lvl="0" indent="0" algn="l" rtl="0">
              <a:lnSpc>
                <a:spcPct val="110000"/>
              </a:lnSpc>
              <a:spcBef>
                <a:spcPts val="600"/>
              </a:spcBef>
              <a:spcAft>
                <a:spcPts val="0"/>
              </a:spcAft>
              <a:buNone/>
            </a:pPr>
            <a:r>
              <a:rPr lang="tr-TR" u="sng">
                <a:solidFill>
                  <a:schemeClr val="accent2"/>
                </a:solidFill>
                <a:hlinkClick r:id="rId3">
                  <a:extLst>
                    <a:ext uri="{A12FA001-AC4F-418D-AE19-62706E023703}">
                      <ahyp:hlinkClr xmlns:ahyp="http://schemas.microsoft.com/office/drawing/2018/hyperlinkcolor" val="tx"/>
                    </a:ext>
                  </a:extLst>
                </a:hlinkClick>
              </a:rPr>
              <a:t>https://classic.csunplugged.org/wp-content/uploads/2014/12/unplugged-06-searching_algorithms.pdf</a:t>
            </a:r>
            <a:endParaRPr/>
          </a:p>
          <a:p>
            <a:pPr marL="0" lvl="0" indent="0" algn="l" rtl="0">
              <a:lnSpc>
                <a:spcPct val="110000"/>
              </a:lnSpc>
              <a:spcBef>
                <a:spcPts val="600"/>
              </a:spcBef>
              <a:spcAft>
                <a:spcPts val="0"/>
              </a:spcAft>
              <a:buNone/>
            </a:pPr>
            <a:r>
              <a:rPr lang="tr-TR"/>
              <a:t>After completing this activity. The simplicity of a computer should be emphasized in terms of the way computers ‘’understand’’ human stuff.</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5" name="Google Shape;6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2" name="Google Shape;7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3" name="Google Shape;7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6" name="Google Shape;7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0" name="Google Shape;8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1" name="Google Shape;8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2" name="Google Shape;8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3"/>
        <p:cNvGrpSpPr/>
        <p:nvPr/>
      </p:nvGrpSpPr>
      <p:grpSpPr>
        <a:xfrm>
          <a:off x="0" y="0"/>
          <a:ext cx="0" cy="0"/>
          <a:chOff x="0" y="0"/>
          <a:chExt cx="0" cy="0"/>
        </a:xfrm>
      </p:grpSpPr>
      <p:sp>
        <p:nvSpPr>
          <p:cNvPr id="84" name="Google Shape;8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5" name="Google Shape;8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sp>
        <p:nvSpPr>
          <p:cNvPr id="87" name="Google Shape;8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8" name="Google Shape;8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9" name="Google Shape;8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7" name="Google Shape;17;p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2" name="Google Shape;22;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3" name="Google Shape;23;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30" name="Google Shape;30;p5"/>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31" name="Google Shape;31;p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36" name="Google Shape;36;p6"/>
          <p:cNvSpPr txBox="1">
            <a:spLocks noGrp="1"/>
          </p:cNvSpPr>
          <p:nvPr>
            <p:ph type="body" idx="1"/>
          </p:nvPr>
        </p:nvSpPr>
        <p:spPr>
          <a:xfrm>
            <a:off x="457200" y="1462350"/>
            <a:ext cx="4369500" cy="34416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sz="1800"/>
            </a:lvl1pPr>
            <a:lvl2pPr marL="914400" lvl="1" indent="-342900" algn="l">
              <a:lnSpc>
                <a:spcPct val="110000"/>
              </a:lnSpc>
              <a:spcBef>
                <a:spcPts val="600"/>
              </a:spcBef>
              <a:spcAft>
                <a:spcPts val="0"/>
              </a:spcAft>
              <a:buClr>
                <a:srgbClr val="741B47"/>
              </a:buClr>
              <a:buSzPts val="1800"/>
              <a:buChar char="▹"/>
              <a:defRPr sz="1800"/>
            </a:lvl2pPr>
            <a:lvl3pPr marL="1371600" lvl="2" indent="-342900" algn="l">
              <a:lnSpc>
                <a:spcPct val="110000"/>
              </a:lnSpc>
              <a:spcBef>
                <a:spcPts val="600"/>
              </a:spcBef>
              <a:spcAft>
                <a:spcPts val="0"/>
              </a:spcAft>
              <a:buClr>
                <a:srgbClr val="741B47"/>
              </a:buClr>
              <a:buSzPts val="1800"/>
              <a:buChar char="▹"/>
              <a:defRPr sz="1800"/>
            </a:lvl3pPr>
            <a:lvl4pPr marL="1828800" lvl="3" indent="-342900" algn="l">
              <a:lnSpc>
                <a:spcPct val="110000"/>
              </a:lnSpc>
              <a:spcBef>
                <a:spcPts val="600"/>
              </a:spcBef>
              <a:spcAft>
                <a:spcPts val="0"/>
              </a:spcAft>
              <a:buClr>
                <a:srgbClr val="741B47"/>
              </a:buClr>
              <a:buSzPts val="1800"/>
              <a:buChar char="▹"/>
              <a:defRPr sz="1800"/>
            </a:lvl4pPr>
            <a:lvl5pPr marL="2286000" lvl="4" indent="-342900" algn="l">
              <a:lnSpc>
                <a:spcPct val="110000"/>
              </a:lnSpc>
              <a:spcBef>
                <a:spcPts val="600"/>
              </a:spcBef>
              <a:spcAft>
                <a:spcPts val="0"/>
              </a:spcAft>
              <a:buClr>
                <a:srgbClr val="741B47"/>
              </a:buClr>
              <a:buSzPts val="1800"/>
              <a:buChar char="▹"/>
              <a:defRPr sz="1800"/>
            </a:lvl5pPr>
            <a:lvl6pPr marL="2743200" lvl="5" indent="-342900" algn="l">
              <a:lnSpc>
                <a:spcPct val="110000"/>
              </a:lnSpc>
              <a:spcBef>
                <a:spcPts val="600"/>
              </a:spcBef>
              <a:spcAft>
                <a:spcPts val="0"/>
              </a:spcAft>
              <a:buClr>
                <a:srgbClr val="741B47"/>
              </a:buClr>
              <a:buSzPts val="1800"/>
              <a:buChar char="▹"/>
              <a:defRPr sz="1800"/>
            </a:lvl6pPr>
            <a:lvl7pPr marL="3200400" lvl="6" indent="-342900" algn="l">
              <a:lnSpc>
                <a:spcPct val="110000"/>
              </a:lnSpc>
              <a:spcBef>
                <a:spcPts val="600"/>
              </a:spcBef>
              <a:spcAft>
                <a:spcPts val="0"/>
              </a:spcAft>
              <a:buClr>
                <a:srgbClr val="741B47"/>
              </a:buClr>
              <a:buSzPts val="1800"/>
              <a:buChar char="▹"/>
              <a:defRPr sz="1800"/>
            </a:lvl7pPr>
            <a:lvl8pPr marL="3657600" lvl="7" indent="-342900" algn="l">
              <a:lnSpc>
                <a:spcPct val="110000"/>
              </a:lnSpc>
              <a:spcBef>
                <a:spcPts val="600"/>
              </a:spcBef>
              <a:spcAft>
                <a:spcPts val="0"/>
              </a:spcAft>
              <a:buClr>
                <a:srgbClr val="741B47"/>
              </a:buClr>
              <a:buSzPts val="1800"/>
              <a:buChar char="▹"/>
              <a:defRPr sz="1800"/>
            </a:lvl8pPr>
            <a:lvl9pPr marL="4114800" lvl="8" indent="-342900" algn="l">
              <a:lnSpc>
                <a:spcPct val="110000"/>
              </a:lnSpc>
              <a:spcBef>
                <a:spcPts val="600"/>
              </a:spcBef>
              <a:spcAft>
                <a:spcPts val="0"/>
              </a:spcAft>
              <a:buClr>
                <a:srgbClr val="741B47"/>
              </a:buClr>
              <a:buSzPts val="1800"/>
              <a:buChar char="▹"/>
              <a:defRPr sz="1800"/>
            </a:lvl9pPr>
          </a:lstStyle>
          <a:p>
            <a:endParaRPr/>
          </a:p>
        </p:txBody>
      </p:sp>
      <p:sp>
        <p:nvSpPr>
          <p:cNvPr id="37" name="Google Shape;37;p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40" name="Google Shape;40;p6"/>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1"/>
        <p:cNvGrpSpPr/>
        <p:nvPr/>
      </p:nvGrpSpPr>
      <p:grpSpPr>
        <a:xfrm>
          <a:off x="0" y="0"/>
          <a:ext cx="0" cy="0"/>
          <a:chOff x="0" y="0"/>
          <a:chExt cx="0" cy="0"/>
        </a:xfrm>
      </p:grpSpPr>
      <p:sp>
        <p:nvSpPr>
          <p:cNvPr id="52" name="Google Shape;52;p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3" name="Google Shape;53;p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 name="Google Shape;5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8">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9" name="Google Shape;49;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0" name="Google Shape;5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AiLCJzbGlkZUlkIjoiZzVjMmUyZWRhYzJfMF8wIiwicHJlc2VudGF0aW9uSWQiOiIxbmtlRHhoaExKTVFSemRiTGZQMVlHWk15WFd2RmxINnpsUmxJZjZoRmdVayIsInRlbXBsYXRlTmFtZSI6IlN1bW1hcml6ZSB3aGF0IHlvdeKAmXZlIGp1c3QgbGVhcm5lZCIsImxhc3RFZGl0ZWRCeSI6IjEwMjM3NjU3MzcyNjEyMjM1Nzc4NyIsImNvbnRlbnRJbnN0YW5jZUlkIjoiMjkwZjViNDM2ZmM5NDc2Y2E1OTkxY2NjYjQzZWUxMGUifQ==pearId=magic-pear-metadata-identifier" TargetMode="External"/><Relationship Id="rId5" Type="http://schemas.openxmlformats.org/officeDocument/2006/relationships/image" Target="../media/image10.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dontchangethislink.peardeckmagic.zone?eyJ0eXBlIjoiZ29vZ2xlLXNsaWRlcy1hZGRvbi1yZXNwb25zZS1mb290ZXIiLCJsYXN0RWRpdGVkQnkiOiIxMDIzNzY1NzM3MjYxMjIzNTc3ODciLCJwcmVzZW50YXRpb25JZCI6IjFucm9VbTZweEpzY0lULVRNbjFNRGpxRURxUXhEQ19PYkJ0ZEVIWVhUNVRJIiwiY29udGVudElkIjoiY3VzdG9tLXJlc3BvbnNlLWZyZWVSZXNwb25zZS10ZXh0Iiwic2xpZGVJZCI6Imc3MTMwMTk4NjgxXzBfMjgiLCJjb250ZW50SW5zdGFuY2VJZCI6IjFucm9VbTZweEpzY0lULVRNbjFNRGpxRURxUXhEQ19PYkJ0ZEVIWVhUNVRJL2I5ODQxMDAxLTJiNzgtNDE0Zi1iZDIwLTM0MzYwOTFiNWM5ZiJ9pearId=magic-pear-metadata-identifier" TargetMode="External"/><Relationship Id="rId5" Type="http://schemas.openxmlformats.org/officeDocument/2006/relationships/image" Target="../media/image17.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dontchangethislink.peardeckmagic.zone?eyJ0eXBlIjoiZ29vZ2xlLXNsaWRlcy1hZGRvbi1yZXNwb25zZS1mb290ZXIiLCJsYXN0RWRpdGVkQnkiOiIxMDIzNzY1NzM3MjYxMjIzNTc3ODciLCJwcmVzZW50YXRpb25JZCI6IjFucm9VbTZweEpzY0lULVRNbjFNRGpxRURxUXhEQ19PYkJ0ZEVIWVhUNVRJIiwiY29udGVudElkIjoiY3VzdG9tLXJlc3BvbnNlLWZyZWVSZXNwb25zZS10ZXh0Iiwic2xpZGVJZCI6Imc3MTMwMTk4NjgxXzBfMjgiLCJjb250ZW50SW5zdGFuY2VJZCI6IjFucm9VbTZweEpzY0lULVRNbjFNRGpxRURxUXhEQ19PYkJ0ZEVIWVhUNVRJL2I5ODQxMDAxLTJiNzgtNDE0Zi1iZDIwLTM0MzYwOTFiNWM5ZiJ9pearId=magic-pear-metadata-identifier" TargetMode="External"/><Relationship Id="rId5" Type="http://schemas.openxmlformats.org/officeDocument/2006/relationships/image" Target="../media/image17.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dontchangethislink.peardeckmagic.zone?eyJ0eXBlIjoiZnJlZWhhbmREcmF3aW5nIiwiZHJhZ2dhYmxlcyI6W3siaWQiOiJkcmFnZ2FibGUwIiwidHlwZSI6Imljb24iLCJpY29uIjp7ImlkIjoiZGVmYXVsdC1jaXJjbGUifSwiY29sb3IiOiIjRDUxRDI4In1dLCJkcmFnZ2FibGVTaXplIjoxMi41NSwiZW1iZWRkYWJsZVVybCI6Imh0dHBzOi8vIiwiYW5zd2VycyI6W119pearId=magic-pear-shape-identifier"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E1MiIsInNsaWRlSWQiOiJnNWMyZTJlZGFjMl8wXzE1MiIsInByZXNlbnRhdGlvbklkIjoiMW5rZUR4aGhMSk1RUnpkYkxmUDFZR1pNeVhXdkZsSDZ6bFJsSWY2aEZnVWsiLCJ0ZW1wbGF0ZU5hbWUiOiJTdGFydCBhIE1pbmQgTWFwIGJ5IGRyYXdpbmcgb3IgdHlwaW5nIGFueXdoZXJlIiwibGFzdEVkaXRlZEJ5IjoiMTExMzQ4OTQ0Nzg5OTg2MjA1NzA0IiwiY29udGVudEluc3RhbmNlSWQiOiIyYmQ2NGMzNjI2NjM0NGE5Yjc1ODhkYWRjYTM1MTUzMSJ9pearId=magic-pear-metadata-identifier" TargetMode="Externa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TEzNDg5NDQ3ODk5ODYyMDU3MDQiLCJwcmVzZW50YXRpb25JZCI6IjFMY0h1cUNRQ2NWV0l2bVBhbU5jbExqNDVPOHB6dVFiQVZoSlRaZ2JtT0JVIiwiY29udGVudElkIjoiY3VzdG9tLXJlc3BvbnNlLWZyZWVSZXNwb25zZS10ZXh0Iiwic2xpZGVJZCI6Imc3MTI4ZjI0Zjg3XzFfMTkiLCJjb250ZW50SW5zdGFuY2VJZCI6IjFMY0h1cUNRQ2NWV0l2bVBhbU5jbExqNDVPOHB6dVFiQVZoSlRaZ2JtT0JVLzVhNWVkMzNiLWYxZTQtNDBjYy1hNDU1LTg4ZTc3YTU1YTBhNyJ9pearId=magic-pear-metadata-identifier"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IxMDIzNzY1NzM3MjYxMjIzNTc3ODciLCJwcmVzZW50YXRpb25JZCI6IjFucm9VbTZweEpzY0lULVRNbjFNRGpxRURxUXhEQ19PYkJ0ZEVIWVhUNVRJIiwiY29udGVudElkIjoiY3VzdG9tLXJlc3BvbnNlLWZyZWVSZXNwb25zZS10ZXh0Iiwic2xpZGVJZCI6Imc3MTMwMTk4NjgxXzBfMzUyIiwiY29udGVudEluc3RhbmNlSWQiOiIxbnJvVW02cHhKc2NJVC1UTW4xTURqcUVEcVF4RENfT2JCdGRFSFlYVDVUSS9hYmRiNjE3NS1kMzY1LTRmOGUtYjNiMy1lZWU2OTIwZTY4OGUifQ==pearId=magic-pear-metadata-identifier"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IxMDIzNzY1NzM3MjYxMjIzNTc3ODciLCJwcmVzZW50YXRpb25JZCI6IjFucm9VbTZweEpzY0lULVRNbjFNRGpxRURxUXhEQ19PYkJ0ZEVIWVhUNVRJIiwiY29udGVudElkIjoiY3VzdG9tLXJlc3BvbnNlLWZyZWVSZXNwb25zZS10ZXh0Iiwic2xpZGVJZCI6Imc3MTMwMTk4NjgxXzBfMzUyIiwiY29udGVudEluc3RhbmNlSWQiOiIxbnJvVW02cHhKc2NJVC1UTW4xTURqcUVEcVF4RENfT2JCdGRFSFlYVDVUSS9hYmRiNjE3NS1kMzY1LTRmOGUtYjNiMy1lZWU2OTIwZTY4OGUifQ==pearId=magic-pear-metadata-identifier" TargetMode="Externa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IzNzY1NzM3MjYxMjIzNTc3ODciLCJwcmVzZW50YXRpb25JZCI6IjFucm9VbTZweEpzY0lULVRNbjFNRGpxRURxUXhEQ19PYkJ0ZEVIWVhUNVRJIiwiY29udGVudElkIjoiY3VzdG9tLXJlc3BvbnNlLWZyZWVSZXNwb25zZS10ZXh0Iiwic2xpZGVJZCI6Imc3MTMwMTk4NjgxXzBfMzUyIiwiY29udGVudEluc3RhbmNlSWQiOiIxbnJvVW02cHhKc2NJVC1UTW4xTURqcUVEcVF4RENfT2JCdGRFSFlYVDVUSS9hYmRiNjE3NS1kMzY1LTRmOGUtYjNiMy1lZWU2OTIwZTY4OGUifQ==pearId=magic-pear-metadata-identifier"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IzNzY1NzM3MjYxMjIzNTc3ODciLCJwcmVzZW50YXRpb25JZCI6IjFucm9VbTZweEpzY0lULVRNbjFNRGpxRURxUXhEQ19PYkJ0ZEVIWVhUNVRJIiwiY29udGVudElkIjoiY3VzdG9tLXJlc3BvbnNlLWZyZWVSZXNwb25zZS10ZXh0Iiwic2xpZGVJZCI6Imc3MTMwMTk4NjgxXzBfMzUyIiwiY29udGVudEluc3RhbmNlSWQiOiIxbnJvVW02cHhKc2NJVC1UTW4xTURqcUVEcVF4RENfT2JCdGRFSFlYVDVUSS9hYmRiNjE3NS1kMzY1LTRmOGUtYjNiMy1lZWU2OTIwZTY4OGUifQ==pearId=magic-pear-metadata-identifier"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IzNzY1NzM3MjYxMjIzNTc3ODciLCJwcmVzZW50YXRpb25JZCI6IjFucm9VbTZweEpzY0lULVRNbjFNRGpxRURxUXhEQ19PYkJ0ZEVIWVhUNVRJIiwiY29udGVudElkIjoiY3VzdG9tLXJlc3BvbnNlLWZyZWVSZXNwb25zZS10ZXh0Iiwic2xpZGVJZCI6Imc3MTMwMTk4NjgxXzBfMzUyIiwiY29udGVudEluc3RhbmNlSWQiOiIxbnJvVW02cHhKc2NJVC1UTW4xTURqcUVEcVF4RENfT2JCdGRFSFlYVDVUSS9hYmRiNjE3NS1kMzY1LTRmOGUtYjNiMy1lZWU2OTIwZTY4OGUifQ==pearId=magic-pear-metadata-identifier"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IxMDIzNzY1NzM3MjYxMjIzNTc3ODciLCJwcmVzZW50YXRpb25JZCI6IjFucm9VbTZweEpzY0lULVRNbjFNRGpxRURxUXhEQ19PYkJ0ZEVIWVhUNVRJIiwiY29udGVudElkIjoiY3VzdG9tLXJlc3BvbnNlLWZyZWVSZXNwb25zZS10ZXh0Iiwic2xpZGVJZCI6Imc3MTMwMTk4NjgxXzBfMzUyIiwiY29udGVudEluc3RhbmNlSWQiOiIxbnJvVW02cHhKc2NJVC1UTW4xTURqcUVEcVF4RENfT2JCdGRFSFlYVDVUSS9hYmRiNjE3NS1kMzY1LTRmOGUtYjNiMy1lZWU2OTIwZTY4OGUifQ==pearId=magic-pear-metadata-identifier" TargetMode="Externa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IzNzY1NzM3MjYxMjIzNTc3ODciLCJwcmVzZW50YXRpb25JZCI6IjFucm9VbTZweEpzY0lULVRNbjFNRGpxRURxUXhEQ19PYkJ0ZEVIWVhUNVRJIiwiY29udGVudElkIjoiY3VzdG9tLXJlc3BvbnNlLWZyZWVSZXNwb25zZS10ZXh0Iiwic2xpZGVJZCI6Imc3MTMwMTk4NjgxXzBfMzUyIiwiY29udGVudEluc3RhbmNlSWQiOiIxbnJvVW02cHhKc2NJVC1UTW4xTURqcUVEcVF4RENfT2JCdGRFSFlYVDVUSS9hYmRiNjE3NS1kMzY1LTRmOGUtYjNiMy1lZWU2OTIwZTY4OGUifQ==pearId=magic-pear-metadata-identifier"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hyperlink" Target="http://dontchangethislink.peardeckmagic.zone?eyJ0eXBlIjoiZ29vZ2xlLXNsaWRlcy1hZGRvbi1yZXNwb25zZS1mb290ZXIiLCJsYXN0RWRpdGVkQnkiOiIxMDIzNzY1NzM3MjYxMjIzNTc3ODciLCJwcmVzZW50YXRpb25JZCI6IjFucm9VbTZweEpzY0lULVRNbjFNRGpxRURxUXhEQ19PYkJ0ZEVIWVhUNVRJIiwiY29udGVudElkIjoiY3VzdG9tLXJlc3BvbnNlLWZyZWVSZXNwb25zZS10ZXh0Iiwic2xpZGVJZCI6Imc3MTMwMTk4NjgxXzBfNDM0IiwiY29udGVudEluc3RhbmNlSWQiOiIxbnJvVW02cHhKc2NJVC1UTW4xTURqcUVEcVF4RENfT2JCdGRFSFlYVDVUSS9hYzU1YjFmMS0wZGQ3LTQ2MTYtYjczMy1hZDhhODc1YjU1ZjQifQ==pearId=magic-pear-metadata-identifier" TargetMode="External"/><Relationship Id="rId5" Type="http://schemas.openxmlformats.org/officeDocument/2006/relationships/image" Target="../media/image17.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yZXNwb25zZS1mb290ZXIiLCJsYXN0RWRpdGVkQnkiOiIxMTU5MDE3MzEwMjI0NjY0NzQzNDIiLCJwcmVzZW50YXRpb25JZCI6IjFucm9VbTZweEpzY0lULVRNbjFNRGpxRURxUXhEQ19PYkJ0ZEVIWVhUNVRJIiwiY29udGVudElkIjoiY3VzdG9tLXJlc3BvbnNlLW11bHRpcGxlQ2hvaWNlIiwic2xpZGVJZCI6IlNMSURFU19BUEkxMDcxMTgxMDIxXzAiLCJjb250ZW50SW5zdGFuY2VJZCI6IjFucm9VbTZweEpzY0lULVRNbjFNRGpxRURxUXhEQ19PYkJ0ZEVIWVhUNVRJLzBlMDIyZGUzLTg2OTctNGNlMS05OGQ3LTlmYjg2M2NiZDhhOSJ9pearId=magic-pear-metadata-identifier" TargetMode="External"/><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hyperlink" Target="http://dontchangethislink.peardeckmagic.zone?eyJ0eXBlIjoibXVsdGlwbGVDaG9pY2UiLCJkcmFnZ2FibGVzIjpbeyJpZCI6ImRyYWdnYWJsZTAiLCJ0eXBlIjoiaWNvbiIsImljb24iOnsiaWQiOiJkZWZhdWx0LWNpcmNsZSJ9LCJjb2xvciI6IiM0MUJERUIifV0sImRyYWdnYWJsZVNpemUiOjEzLCJlbWJlZGRhYmxlVXJsIjoiaHR0cHM6Ly8iLCJhbnN3ZXJzIjpbIvCfkY0iLCLwn5GOIl19pearId=magic-pear-shape-identifier"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4.png"/><Relationship Id="rId7"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hyperlink" Target="http://dontchangethislink.peardeckmagic.zone?eyJ0eXBlIjoiZ29vZ2xlLXNsaWRlcy1hZGRvbi1yZXNwb25zZS1mb290ZXIiLCJsYXN0RWRpdGVkQnkiOiIxMDIzNzY1NzM3MjYxMjIzNTc3ODciLCJwcmVzZW50YXRpb25JZCI6IjFucm9VbTZweEpzY0lULVRNbjFNRGpxRURxUXhEQ19PYkJ0ZEVIWVhUNVRJIiwiY29udGVudElkIjoiY3VzdG9tLXJlc3BvbnNlLWZyZWVSZXNwb25zZS10ZXh0Iiwic2xpZGVJZCI6Imc3MTMwMTk4NjgxXzBfNjE2IiwiY29udGVudEluc3RhbmNlSWQiOiIxbnJvVW02cHhKc2NJVC1UTW4xTURqcUVEcVF4RENfT2JCdGRFSFlYVDVUSS81MWRmYTE3Ni1kMzk3LTQzNDYtYjMzMC0yMTk0ZjQ1MWExODcifQ==pearId=magic-pear-metadata-identifier"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IxMTI1MzkyMDUxOTMxMTc5NTU3MjAiLCJwcmVzZW50YXRpb25JZCI6IjFucm9VbTZweEpzY0lULVRNbjFNRGpxRURxUXhEQ19PYkJ0ZEVIWVhUNVRJIiwiY29udGVudElkIjoiY3VzdG9tLXJlc3BvbnNlLWZyZWVSZXNwb25zZS10ZXh0Iiwic2xpZGVJZCI6Imc3MTMwMTk4NjgxXzJfOSIsImNvbnRlbnRJbnN0YW5jZUlkIjoiMW5yb1VtNnB4SnNjSVQtVE1uMU1EanFFRHFReERDX09iQnRkRUhZWFQ1VEkvZTM2ZTc2YzQtMThlMy00N2QwLWJkOGItYWMyODhkNGU2ZGFmIn0=pearId=magic-pear-metadata-identifier" TargetMode="Externa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dontchangethislink.peardeckmagic.zone?eyJ0eXBlIjoiZ29vZ2xlLXNsaWRlcy1hZGRvbi1yZXNwb25zZS1mb290ZXIiLCJsYXN0RWRpdGVkQnkiOiIxMDIzNzY1NzM3MjYxMjIzNTc3ODciLCJwcmVzZW50YXRpb25JZCI6IjFucm9VbTZweEpzY0lULVRNbjFNRGpxRURxUXhEQ19PYkJ0ZEVIWVhUNVRJIiwiY29udGVudElkIjoiY3VzdG9tLXJlc3BvbnNlLWZyZWVSZXNwb25zZS10ZXh0Iiwic2xpZGVJZCI6InAxNCIsImNvbnRlbnRJbnN0YW5jZUlkIjoiMW5yb1VtNnB4SnNjSVQtVE1uMU1EanFFRHFReERDX09iQnRkRUhZWFQ1VEkvOGQ1YTQyMzYtMTRiNC00MzhjLThiM2QtMGM2ZDAxMzhlNmEyIn0=pearId=magic-pear-metadata-identifier"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AiLCJzbGlkZUlkIjoiZzVjMmUyZWRhYzJfMF8wIiwicHJlc2VudGF0aW9uSWQiOiIxbmtlRHhoaExKTVFSemRiTGZQMVlHWk15WFd2RmxINnpsUmxJZjZoRmdVayIsInRlbXBsYXRlTmFtZSI6IlN1bW1hcml6ZSB3aGF0IHlvdeKAmXZlIGp1c3QgbGVhcm5lZCIsImxhc3RFZGl0ZWRCeSI6IjExMTM0ODk0NDc4OTk4NjIwNTcwNCIsImNvbnRlbnRJbnN0YW5jZUlkIjoiMjkwZjViNDM2ZmM5NDc2Y2E1OTkxY2NjYjQzZWUxMGUifQ==pearId=magic-pear-metadata-identifier" TargetMode="External"/><Relationship Id="rId5" Type="http://schemas.openxmlformats.org/officeDocument/2006/relationships/image" Target="../media/image10.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20"/>
          <p:cNvGrpSpPr/>
          <p:nvPr/>
        </p:nvGrpSpPr>
        <p:grpSpPr>
          <a:xfrm>
            <a:off x="5122427" y="668001"/>
            <a:ext cx="3841143" cy="3893303"/>
            <a:chOff x="5122427" y="668001"/>
            <a:chExt cx="3841143" cy="3893303"/>
          </a:xfrm>
        </p:grpSpPr>
        <p:grpSp>
          <p:nvGrpSpPr>
            <p:cNvPr id="97" name="Google Shape;97;p20"/>
            <p:cNvGrpSpPr/>
            <p:nvPr/>
          </p:nvGrpSpPr>
          <p:grpSpPr>
            <a:xfrm>
              <a:off x="5144045" y="893590"/>
              <a:ext cx="2833667" cy="2964311"/>
              <a:chOff x="3860721" y="1330073"/>
              <a:chExt cx="3544299" cy="3707706"/>
            </a:xfrm>
          </p:grpSpPr>
          <p:sp>
            <p:nvSpPr>
              <p:cNvPr id="98" name="Google Shape;98;p20"/>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20"/>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p20"/>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20"/>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02;p20"/>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103;p20"/>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p20"/>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105;p20"/>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20"/>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20"/>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08;p20"/>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p20"/>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20"/>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111;p20"/>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112;p20"/>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113;p20"/>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114;p20"/>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115;p20"/>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20"/>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20"/>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118;p20"/>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20"/>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20"/>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20"/>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20"/>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20"/>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20"/>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20"/>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20"/>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20"/>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20"/>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20"/>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20"/>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20"/>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20"/>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20"/>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20"/>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20"/>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20"/>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20"/>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20"/>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20"/>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20"/>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20"/>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20"/>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20"/>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20"/>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20"/>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20"/>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20"/>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20"/>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20"/>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20"/>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20"/>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20"/>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20"/>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20"/>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20"/>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20"/>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20"/>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20"/>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20"/>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20"/>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20"/>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20"/>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20"/>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20"/>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20"/>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20"/>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20"/>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20"/>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20"/>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20"/>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20"/>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20"/>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20"/>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20"/>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20"/>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20"/>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20"/>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20"/>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20"/>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20"/>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20"/>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20"/>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20"/>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20"/>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20"/>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20"/>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20"/>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20"/>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20"/>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20"/>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20"/>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20"/>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20"/>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20"/>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20"/>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20"/>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20"/>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20"/>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20"/>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20"/>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20"/>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20"/>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20"/>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20"/>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05" name="Google Shape;205;p20"/>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20"/>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20"/>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20"/>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20"/>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20"/>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20"/>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20"/>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20"/>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20"/>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20"/>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20"/>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20"/>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20"/>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20"/>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20"/>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20"/>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20"/>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20"/>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20"/>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20"/>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20"/>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20"/>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20"/>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20"/>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20"/>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20"/>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20"/>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20"/>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20"/>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20"/>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36" name="Google Shape;236;p20"/>
            <p:cNvGrpSpPr/>
            <p:nvPr/>
          </p:nvGrpSpPr>
          <p:grpSpPr>
            <a:xfrm flipH="1">
              <a:off x="5678143" y="1227582"/>
              <a:ext cx="345795" cy="1043508"/>
              <a:chOff x="5678143" y="1151382"/>
              <a:chExt cx="345795" cy="1043508"/>
            </a:xfrm>
          </p:grpSpPr>
          <p:sp>
            <p:nvSpPr>
              <p:cNvPr id="237" name="Google Shape;237;p20"/>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20"/>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20"/>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20"/>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20"/>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20"/>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20"/>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20"/>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20"/>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20"/>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20"/>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20"/>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20"/>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20"/>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20"/>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20"/>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20"/>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4" name="Google Shape;254;p20"/>
            <p:cNvGrpSpPr/>
            <p:nvPr/>
          </p:nvGrpSpPr>
          <p:grpSpPr>
            <a:xfrm>
              <a:off x="5122427" y="3292365"/>
              <a:ext cx="823270" cy="1268939"/>
              <a:chOff x="5490177" y="3555452"/>
              <a:chExt cx="823270" cy="1268939"/>
            </a:xfrm>
          </p:grpSpPr>
          <p:sp>
            <p:nvSpPr>
              <p:cNvPr id="255" name="Google Shape;255;p20"/>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20"/>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20"/>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20"/>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20"/>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20"/>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20"/>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20"/>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20"/>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20"/>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20"/>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20"/>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20"/>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20"/>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20"/>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20"/>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20"/>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20"/>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20"/>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20"/>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20"/>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20"/>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20"/>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20"/>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20"/>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20"/>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20"/>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20"/>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20"/>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p20"/>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20"/>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6" name="Google Shape;286;p20"/>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20"/>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20"/>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p20"/>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20"/>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p20"/>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p20"/>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20"/>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20"/>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20"/>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20"/>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p20"/>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20"/>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20"/>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20"/>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20"/>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20"/>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20"/>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20"/>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p20"/>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20"/>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20"/>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20"/>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20"/>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20"/>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20"/>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20"/>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20"/>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20"/>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20"/>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20"/>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20"/>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318;p20"/>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p20"/>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20"/>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20"/>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22" name="Google Shape;322;p20"/>
            <p:cNvGrpSpPr/>
            <p:nvPr/>
          </p:nvGrpSpPr>
          <p:grpSpPr>
            <a:xfrm>
              <a:off x="6544681" y="927100"/>
              <a:ext cx="264550" cy="200503"/>
              <a:chOff x="6621095" y="1452181"/>
              <a:chExt cx="330893" cy="250785"/>
            </a:xfrm>
          </p:grpSpPr>
          <p:sp>
            <p:nvSpPr>
              <p:cNvPr id="323" name="Google Shape;323;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28" name="Google Shape;328;p20"/>
            <p:cNvGrpSpPr/>
            <p:nvPr/>
          </p:nvGrpSpPr>
          <p:grpSpPr>
            <a:xfrm>
              <a:off x="7210360" y="1314224"/>
              <a:ext cx="264550" cy="200503"/>
              <a:chOff x="6621095" y="1452181"/>
              <a:chExt cx="330893" cy="250785"/>
            </a:xfrm>
          </p:grpSpPr>
          <p:sp>
            <p:nvSpPr>
              <p:cNvPr id="329" name="Google Shape;329;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34" name="Google Shape;334;p20"/>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20"/>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36" name="Google Shape;336;p20"/>
            <p:cNvGrpSpPr/>
            <p:nvPr/>
          </p:nvGrpSpPr>
          <p:grpSpPr>
            <a:xfrm flipH="1">
              <a:off x="8183211" y="2407472"/>
              <a:ext cx="780359" cy="1195999"/>
              <a:chOff x="3975528" y="3303922"/>
              <a:chExt cx="780359" cy="1195999"/>
            </a:xfrm>
          </p:grpSpPr>
          <p:sp>
            <p:nvSpPr>
              <p:cNvPr id="337" name="Google Shape;337;p20"/>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20"/>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p20"/>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p20"/>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p20"/>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20"/>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20"/>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20"/>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20"/>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20"/>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p20"/>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p20"/>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p20"/>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p20"/>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p20"/>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p20"/>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p20"/>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20"/>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p20"/>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20"/>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20"/>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20"/>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20"/>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20"/>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20"/>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20"/>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63" name="Google Shape;363;p20"/>
              <p:cNvGrpSpPr/>
              <p:nvPr/>
            </p:nvGrpSpPr>
            <p:grpSpPr>
              <a:xfrm flipH="1">
                <a:off x="4321769" y="3621401"/>
                <a:ext cx="239005" cy="181217"/>
                <a:chOff x="6621095" y="1452181"/>
                <a:chExt cx="330893" cy="250785"/>
              </a:xfrm>
            </p:grpSpPr>
            <p:sp>
              <p:nvSpPr>
                <p:cNvPr id="364" name="Google Shape;364;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69" name="Google Shape;369;p20"/>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0"/>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71" name="Google Shape;371;p20"/>
          <p:cNvSpPr txBox="1">
            <a:spLocks noGrp="1"/>
          </p:cNvSpPr>
          <p:nvPr>
            <p:ph type="ctrTitle"/>
          </p:nvPr>
        </p:nvSpPr>
        <p:spPr>
          <a:xfrm>
            <a:off x="1072175" y="1906500"/>
            <a:ext cx="4948200" cy="1416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4800"/>
              <a:buNone/>
            </a:pPr>
            <a:r>
              <a:rPr lang="tr-TR">
                <a:solidFill>
                  <a:srgbClr val="741B47"/>
                </a:solidFill>
              </a:rPr>
              <a:t>Computational Thinking  </a:t>
            </a:r>
            <a:endParaRPr>
              <a:solidFill>
                <a:srgbClr val="741B47"/>
              </a:solidFill>
            </a:endParaRPr>
          </a:p>
          <a:p>
            <a:pPr marL="0" lvl="0" indent="0" algn="l" rtl="0">
              <a:spcBef>
                <a:spcPts val="0"/>
              </a:spcBef>
              <a:spcAft>
                <a:spcPts val="0"/>
              </a:spcAft>
              <a:buSzPts val="4800"/>
              <a:buNone/>
            </a:pPr>
            <a:r>
              <a:rPr lang="tr-TR">
                <a:solidFill>
                  <a:srgbClr val="741B47"/>
                </a:solidFill>
              </a:rPr>
              <a:t>Part 1</a:t>
            </a:r>
            <a:endParaRPr>
              <a:solidFill>
                <a:srgbClr val="741B47"/>
              </a:solidFill>
            </a:endParaRPr>
          </a:p>
          <a:p>
            <a:pPr marL="0" lvl="0" indent="0" algn="l" rtl="0">
              <a:lnSpc>
                <a:spcPct val="90000"/>
              </a:lnSpc>
              <a:spcBef>
                <a:spcPts val="0"/>
              </a:spcBef>
              <a:spcAft>
                <a:spcPts val="0"/>
              </a:spcAft>
              <a:buSzPts val="4800"/>
              <a:buNone/>
            </a:pP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0"/>
          <p:cNvSpPr txBox="1">
            <a:spLocks noGrp="1"/>
          </p:cNvSpPr>
          <p:nvPr>
            <p:ph type="title"/>
          </p:nvPr>
        </p:nvSpPr>
        <p:spPr>
          <a:xfrm>
            <a:off x="457200" y="192650"/>
            <a:ext cx="79590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Challenge</a:t>
            </a:r>
            <a:endParaRPr>
              <a:solidFill>
                <a:srgbClr val="741B47"/>
              </a:solidFill>
            </a:endParaRPr>
          </a:p>
        </p:txBody>
      </p:sp>
      <p:sp>
        <p:nvSpPr>
          <p:cNvPr id="447" name="Google Shape;447;p30"/>
          <p:cNvSpPr txBox="1">
            <a:spLocks noGrp="1"/>
          </p:cNvSpPr>
          <p:nvPr>
            <p:ph type="body" idx="1"/>
          </p:nvPr>
        </p:nvSpPr>
        <p:spPr>
          <a:xfrm>
            <a:off x="427650" y="887950"/>
            <a:ext cx="8288700" cy="6348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tr-TR" sz="3600" b="1">
                <a:solidFill>
                  <a:srgbClr val="FF9900"/>
                </a:solidFill>
                <a:latin typeface="Arial"/>
                <a:ea typeface="Arial"/>
                <a:cs typeface="Arial"/>
                <a:sym typeface="Arial"/>
              </a:rPr>
              <a:t>Calculate the Salary for an employee</a:t>
            </a:r>
            <a:endParaRPr sz="3600" b="1">
              <a:solidFill>
                <a:srgbClr val="FF9900"/>
              </a:solidFill>
              <a:latin typeface="Arial"/>
              <a:ea typeface="Arial"/>
              <a:cs typeface="Arial"/>
              <a:sym typeface="Arial"/>
            </a:endParaRPr>
          </a:p>
          <a:p>
            <a:pPr marL="0" lvl="0" indent="0" algn="l" rtl="0">
              <a:spcBef>
                <a:spcPts val="600"/>
              </a:spcBef>
              <a:spcAft>
                <a:spcPts val="0"/>
              </a:spcAft>
              <a:buNone/>
            </a:pPr>
            <a:endParaRPr sz="3000">
              <a:solidFill>
                <a:srgbClr val="000000"/>
              </a:solidFill>
            </a:endParaRPr>
          </a:p>
        </p:txBody>
      </p:sp>
      <p:sp>
        <p:nvSpPr>
          <p:cNvPr id="448" name="Google Shape;448;p30"/>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10</a:t>
            </a:fld>
            <a:endParaRPr/>
          </a:p>
        </p:txBody>
      </p:sp>
      <p:pic>
        <p:nvPicPr>
          <p:cNvPr id="449" name="Google Shape;449;p30"/>
          <p:cNvPicPr preferRelativeResize="0"/>
          <p:nvPr/>
        </p:nvPicPr>
        <p:blipFill>
          <a:blip r:embed="rId3">
            <a:alphaModFix/>
          </a:blip>
          <a:stretch>
            <a:fillRect/>
          </a:stretch>
        </p:blipFill>
        <p:spPr>
          <a:xfrm>
            <a:off x="1873725" y="1463400"/>
            <a:ext cx="5972477" cy="3315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453"/>
        <p:cNvGrpSpPr/>
        <p:nvPr/>
      </p:nvGrpSpPr>
      <p:grpSpPr>
        <a:xfrm>
          <a:off x="0" y="0"/>
          <a:ext cx="0" cy="0"/>
          <a:chOff x="0" y="0"/>
          <a:chExt cx="0" cy="0"/>
        </a:xfrm>
      </p:grpSpPr>
      <p:pic>
        <p:nvPicPr>
          <p:cNvPr id="454" name="Google Shape;454;p31"/>
          <p:cNvPicPr preferRelativeResize="0"/>
          <p:nvPr/>
        </p:nvPicPr>
        <p:blipFill rotWithShape="1">
          <a:blip r:embed="rId3">
            <a:alphaModFix/>
          </a:blip>
          <a:srcRect l="19485" r="18080"/>
          <a:stretch/>
        </p:blipFill>
        <p:spPr>
          <a:xfrm>
            <a:off x="4359625" y="706300"/>
            <a:ext cx="4936776" cy="4447701"/>
          </a:xfrm>
          <a:prstGeom prst="rect">
            <a:avLst/>
          </a:prstGeom>
          <a:noFill/>
          <a:ln>
            <a:noFill/>
          </a:ln>
        </p:spPr>
      </p:pic>
      <p:sp>
        <p:nvSpPr>
          <p:cNvPr id="455" name="Google Shape;455;p31"/>
          <p:cNvSpPr txBox="1"/>
          <p:nvPr/>
        </p:nvSpPr>
        <p:spPr>
          <a:xfrm>
            <a:off x="652650" y="892825"/>
            <a:ext cx="4361100" cy="36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600">
                <a:solidFill>
                  <a:srgbClr val="FFFFFF"/>
                </a:solidFill>
                <a:latin typeface="Proxima Nova Semibold"/>
                <a:ea typeface="Proxima Nova Semibold"/>
                <a:cs typeface="Proxima Nova Semibold"/>
                <a:sym typeface="Proxima Nova Semibold"/>
              </a:rPr>
              <a:t>What is programming?</a:t>
            </a:r>
            <a:endParaRPr sz="3600">
              <a:solidFill>
                <a:srgbClr val="FFFFFF"/>
              </a:solidFill>
              <a:latin typeface="Proxima Nova Semibold"/>
              <a:ea typeface="Proxima Nova Semibold"/>
              <a:cs typeface="Proxima Nova Semibold"/>
              <a:sym typeface="Proxima Nova Semibold"/>
            </a:endParaRPr>
          </a:p>
        </p:txBody>
      </p:sp>
      <p:pic>
        <p:nvPicPr>
          <p:cNvPr id="456" name="Google Shape;456;p31">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457" name="Google Shape;457;p31">
            <a:hlinkClick r:id="rId6"/>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2"/>
          <p:cNvSpPr txBox="1">
            <a:spLocks noGrp="1"/>
          </p:cNvSpPr>
          <p:nvPr>
            <p:ph type="body" idx="1"/>
          </p:nvPr>
        </p:nvSpPr>
        <p:spPr>
          <a:xfrm>
            <a:off x="457200" y="1748400"/>
            <a:ext cx="4242300" cy="3065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tr-TR"/>
              <a:t>Computational Thinking is the must step between having a problem and having a solution to that problem.</a:t>
            </a:r>
            <a:endParaRPr/>
          </a:p>
          <a:p>
            <a:pPr marL="0" lvl="0" indent="0" algn="l" rtl="0">
              <a:spcBef>
                <a:spcPts val="600"/>
              </a:spcBef>
              <a:spcAft>
                <a:spcPts val="0"/>
              </a:spcAft>
              <a:buNone/>
            </a:pPr>
            <a:endParaRPr/>
          </a:p>
          <a:p>
            <a:pPr marL="0" lvl="0" indent="0" algn="l" rtl="0">
              <a:spcBef>
                <a:spcPts val="600"/>
              </a:spcBef>
              <a:spcAft>
                <a:spcPts val="0"/>
              </a:spcAft>
              <a:buNone/>
            </a:pPr>
            <a:r>
              <a:rPr lang="tr-TR"/>
              <a:t>Computational Thinking aims to teach how to form a solution such that can be programmed into a computer.</a:t>
            </a:r>
            <a:endParaRPr/>
          </a:p>
        </p:txBody>
      </p:sp>
      <p:sp>
        <p:nvSpPr>
          <p:cNvPr id="463" name="Google Shape;463;p32"/>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12</a:t>
            </a:fld>
            <a:endParaRPr/>
          </a:p>
        </p:txBody>
      </p:sp>
      <p:pic>
        <p:nvPicPr>
          <p:cNvPr id="464" name="Google Shape;464;p32"/>
          <p:cNvPicPr preferRelativeResize="0"/>
          <p:nvPr/>
        </p:nvPicPr>
        <p:blipFill>
          <a:blip r:embed="rId3">
            <a:alphaModFix/>
          </a:blip>
          <a:stretch>
            <a:fillRect/>
          </a:stretch>
        </p:blipFill>
        <p:spPr>
          <a:xfrm>
            <a:off x="5011819" y="1792844"/>
            <a:ext cx="3897299" cy="2515600"/>
          </a:xfrm>
          <a:prstGeom prst="rect">
            <a:avLst/>
          </a:prstGeom>
          <a:noFill/>
          <a:ln>
            <a:noFill/>
          </a:ln>
        </p:spPr>
      </p:pic>
      <p:sp>
        <p:nvSpPr>
          <p:cNvPr id="465" name="Google Shape;465;p32"/>
          <p:cNvSpPr txBox="1">
            <a:spLocks noGrp="1"/>
          </p:cNvSpPr>
          <p:nvPr>
            <p:ph type="title"/>
          </p:nvPr>
        </p:nvSpPr>
        <p:spPr>
          <a:xfrm>
            <a:off x="431800" y="173800"/>
            <a:ext cx="8039100" cy="1354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Computational Thinking?</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33"/>
          <p:cNvSpPr txBox="1">
            <a:spLocks noGrp="1"/>
          </p:cNvSpPr>
          <p:nvPr>
            <p:ph type="title"/>
          </p:nvPr>
        </p:nvSpPr>
        <p:spPr>
          <a:xfrm>
            <a:off x="457200" y="192648"/>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Decomposition</a:t>
            </a:r>
            <a:endParaRPr>
              <a:solidFill>
                <a:srgbClr val="741B47"/>
              </a:solidFill>
            </a:endParaRPr>
          </a:p>
        </p:txBody>
      </p:sp>
      <p:sp>
        <p:nvSpPr>
          <p:cNvPr id="471" name="Google Shape;471;p33"/>
          <p:cNvSpPr txBox="1">
            <a:spLocks noGrp="1"/>
          </p:cNvSpPr>
          <p:nvPr>
            <p:ph type="body" idx="1"/>
          </p:nvPr>
        </p:nvSpPr>
        <p:spPr>
          <a:xfrm>
            <a:off x="501500" y="973300"/>
            <a:ext cx="6605700" cy="3603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tr-TR"/>
              <a:t>It basically means breaking a problem into smaller pieces.</a:t>
            </a:r>
            <a:endParaRPr/>
          </a:p>
        </p:txBody>
      </p:sp>
      <p:sp>
        <p:nvSpPr>
          <p:cNvPr id="472" name="Google Shape;472;p33"/>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13</a:t>
            </a:fld>
            <a:endParaRPr/>
          </a:p>
        </p:txBody>
      </p:sp>
      <p:pic>
        <p:nvPicPr>
          <p:cNvPr id="473" name="Google Shape;473;p33"/>
          <p:cNvPicPr preferRelativeResize="0"/>
          <p:nvPr/>
        </p:nvPicPr>
        <p:blipFill>
          <a:blip r:embed="rId3">
            <a:alphaModFix/>
          </a:blip>
          <a:stretch>
            <a:fillRect/>
          </a:stretch>
        </p:blipFill>
        <p:spPr>
          <a:xfrm>
            <a:off x="1712250" y="1734863"/>
            <a:ext cx="4882224" cy="2080175"/>
          </a:xfrm>
          <a:prstGeom prst="rect">
            <a:avLst/>
          </a:prstGeom>
          <a:noFill/>
          <a:ln>
            <a:noFill/>
          </a:ln>
        </p:spPr>
      </p:pic>
      <p:sp>
        <p:nvSpPr>
          <p:cNvPr id="474" name="Google Shape;474;p33"/>
          <p:cNvSpPr txBox="1"/>
          <p:nvPr/>
        </p:nvSpPr>
        <p:spPr>
          <a:xfrm>
            <a:off x="243950" y="3913950"/>
            <a:ext cx="80574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a:latin typeface="Barlow Light"/>
                <a:ea typeface="Barlow Light"/>
                <a:cs typeface="Barlow Light"/>
                <a:sym typeface="Barlow Light"/>
              </a:rPr>
              <a:t>Let’s think of some examples of decomposition!</a:t>
            </a:r>
            <a:endParaRPr>
              <a:latin typeface="Barlow Light"/>
              <a:ea typeface="Barlow Light"/>
              <a:cs typeface="Barlow Light"/>
              <a:sym typeface="Barlow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4"/>
          <p:cNvSpPr txBox="1">
            <a:spLocks noGrp="1"/>
          </p:cNvSpPr>
          <p:nvPr>
            <p:ph type="title"/>
          </p:nvPr>
        </p:nvSpPr>
        <p:spPr>
          <a:xfrm>
            <a:off x="457200" y="192648"/>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Decomposition</a:t>
            </a:r>
            <a:endParaRPr>
              <a:solidFill>
                <a:srgbClr val="741B47"/>
              </a:solidFill>
            </a:endParaRPr>
          </a:p>
        </p:txBody>
      </p:sp>
      <p:sp>
        <p:nvSpPr>
          <p:cNvPr id="480" name="Google Shape;480;p34"/>
          <p:cNvSpPr txBox="1">
            <a:spLocks noGrp="1"/>
          </p:cNvSpPr>
          <p:nvPr>
            <p:ph type="body" idx="1"/>
          </p:nvPr>
        </p:nvSpPr>
        <p:spPr>
          <a:xfrm>
            <a:off x="457200" y="975850"/>
            <a:ext cx="4967400" cy="3594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tr-TR"/>
              <a:t>We use </a:t>
            </a:r>
            <a:r>
              <a:rPr lang="tr-TR">
                <a:solidFill>
                  <a:srgbClr val="FF0000"/>
                </a:solidFill>
              </a:rPr>
              <a:t>tree structures</a:t>
            </a:r>
            <a:r>
              <a:rPr lang="tr-TR"/>
              <a:t> to visualize decomposition</a:t>
            </a:r>
            <a:endParaRPr/>
          </a:p>
          <a:p>
            <a:pPr marL="0" lvl="0" indent="0" algn="l" rtl="0">
              <a:spcBef>
                <a:spcPts val="600"/>
              </a:spcBef>
              <a:spcAft>
                <a:spcPts val="0"/>
              </a:spcAft>
              <a:buNone/>
            </a:pPr>
            <a:endParaRPr/>
          </a:p>
          <a:p>
            <a:pPr marL="457200" lvl="0" indent="-342900" algn="l" rtl="0">
              <a:spcBef>
                <a:spcPts val="600"/>
              </a:spcBef>
              <a:spcAft>
                <a:spcPts val="0"/>
              </a:spcAft>
              <a:buSzPts val="1800"/>
              <a:buChar char="▸"/>
            </a:pPr>
            <a:r>
              <a:rPr lang="tr-TR"/>
              <a:t>Tree structures help us decompose problems into sub-problems.</a:t>
            </a:r>
            <a:endParaRPr/>
          </a:p>
          <a:p>
            <a:pPr marL="457200" lvl="0" indent="-342900" algn="l" rtl="0">
              <a:spcBef>
                <a:spcPts val="0"/>
              </a:spcBef>
              <a:spcAft>
                <a:spcPts val="0"/>
              </a:spcAft>
              <a:buSzPts val="1800"/>
              <a:buChar char="▸"/>
            </a:pPr>
            <a:r>
              <a:rPr lang="tr-TR"/>
              <a:t>It consists of blocks connected by branches.</a:t>
            </a:r>
            <a:endParaRPr/>
          </a:p>
          <a:p>
            <a:pPr marL="457200" lvl="0" indent="-342900" algn="l" rtl="0">
              <a:spcBef>
                <a:spcPts val="0"/>
              </a:spcBef>
              <a:spcAft>
                <a:spcPts val="0"/>
              </a:spcAft>
              <a:buSzPts val="1800"/>
              <a:buChar char="▸"/>
            </a:pPr>
            <a:r>
              <a:rPr lang="tr-TR"/>
              <a:t>Each block that is connected to its parent block which is above it, represents a sub problem of that block.</a:t>
            </a:r>
            <a:endParaRPr/>
          </a:p>
        </p:txBody>
      </p:sp>
      <p:sp>
        <p:nvSpPr>
          <p:cNvPr id="481" name="Google Shape;481;p34"/>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14</a:t>
            </a:fld>
            <a:endParaRPr/>
          </a:p>
        </p:txBody>
      </p:sp>
      <p:pic>
        <p:nvPicPr>
          <p:cNvPr id="482" name="Google Shape;482;p34"/>
          <p:cNvPicPr preferRelativeResize="0"/>
          <p:nvPr/>
        </p:nvPicPr>
        <p:blipFill>
          <a:blip r:embed="rId3">
            <a:alphaModFix/>
          </a:blip>
          <a:stretch>
            <a:fillRect/>
          </a:stretch>
        </p:blipFill>
        <p:spPr>
          <a:xfrm>
            <a:off x="4881400" y="1450325"/>
            <a:ext cx="4233225" cy="21365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5"/>
          <p:cNvSpPr txBox="1">
            <a:spLocks noGrp="1"/>
          </p:cNvSpPr>
          <p:nvPr>
            <p:ph type="title"/>
          </p:nvPr>
        </p:nvSpPr>
        <p:spPr>
          <a:xfrm>
            <a:off x="457200" y="192650"/>
            <a:ext cx="8020500" cy="630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Making A Chocolate Cake</a:t>
            </a:r>
            <a:endParaRPr>
              <a:solidFill>
                <a:srgbClr val="741B47"/>
              </a:solidFill>
            </a:endParaRPr>
          </a:p>
        </p:txBody>
      </p:sp>
      <p:sp>
        <p:nvSpPr>
          <p:cNvPr id="488" name="Google Shape;488;p35"/>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15</a:t>
            </a:fld>
            <a:endParaRPr/>
          </a:p>
        </p:txBody>
      </p:sp>
      <p:pic>
        <p:nvPicPr>
          <p:cNvPr id="489" name="Google Shape;489;p35"/>
          <p:cNvPicPr preferRelativeResize="0"/>
          <p:nvPr/>
        </p:nvPicPr>
        <p:blipFill>
          <a:blip r:embed="rId3">
            <a:alphaModFix/>
          </a:blip>
          <a:stretch>
            <a:fillRect/>
          </a:stretch>
        </p:blipFill>
        <p:spPr>
          <a:xfrm>
            <a:off x="0" y="959196"/>
            <a:ext cx="9143999" cy="362020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6"/>
          <p:cNvSpPr txBox="1">
            <a:spLocks noGrp="1"/>
          </p:cNvSpPr>
          <p:nvPr>
            <p:ph type="title"/>
          </p:nvPr>
        </p:nvSpPr>
        <p:spPr>
          <a:xfrm>
            <a:off x="457200" y="192650"/>
            <a:ext cx="79590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Decomposition Challenge</a:t>
            </a:r>
            <a:endParaRPr>
              <a:solidFill>
                <a:srgbClr val="741B47"/>
              </a:solidFill>
            </a:endParaRPr>
          </a:p>
        </p:txBody>
      </p:sp>
      <p:sp>
        <p:nvSpPr>
          <p:cNvPr id="495" name="Google Shape;495;p36"/>
          <p:cNvSpPr txBox="1">
            <a:spLocks noGrp="1"/>
          </p:cNvSpPr>
          <p:nvPr>
            <p:ph type="body" idx="1"/>
          </p:nvPr>
        </p:nvSpPr>
        <p:spPr>
          <a:xfrm>
            <a:off x="89000" y="1275350"/>
            <a:ext cx="4851000" cy="3354300"/>
          </a:xfrm>
          <a:prstGeom prst="rect">
            <a:avLst/>
          </a:prstGeom>
        </p:spPr>
        <p:txBody>
          <a:bodyPr spcFirstLastPara="1" wrap="square" lIns="0" tIns="0" rIns="0" bIns="0" anchor="t" anchorCtr="0">
            <a:noAutofit/>
          </a:bodyPr>
          <a:lstStyle/>
          <a:p>
            <a:pPr marL="0" lvl="0" indent="0" algn="l" rtl="0">
              <a:lnSpc>
                <a:spcPct val="116727"/>
              </a:lnSpc>
              <a:spcBef>
                <a:spcPts val="0"/>
              </a:spcBef>
              <a:spcAft>
                <a:spcPts val="0"/>
              </a:spcAft>
              <a:buNone/>
            </a:pPr>
            <a:r>
              <a:rPr lang="tr-TR" sz="1800" b="1">
                <a:solidFill>
                  <a:srgbClr val="000000"/>
                </a:solidFill>
                <a:latin typeface="Arial"/>
                <a:ea typeface="Arial"/>
                <a:cs typeface="Arial"/>
                <a:sym typeface="Arial"/>
              </a:rPr>
              <a:t>You are a tour guide. Tourists have booked a tour visiting all the city’s attractions starting from the hotel they are staying in. This map shows where the attractions are and roads that connect them. You must work out a route that takes your tour group to </a:t>
            </a:r>
            <a:r>
              <a:rPr lang="tr-TR" sz="1800" b="1" u="sng">
                <a:solidFill>
                  <a:srgbClr val="FF0000"/>
                </a:solidFill>
                <a:latin typeface="Arial"/>
                <a:ea typeface="Arial"/>
                <a:cs typeface="Arial"/>
                <a:sym typeface="Arial"/>
              </a:rPr>
              <a:t>every</a:t>
            </a:r>
            <a:r>
              <a:rPr lang="tr-TR" sz="1800" b="1">
                <a:solidFill>
                  <a:srgbClr val="000000"/>
                </a:solidFill>
                <a:latin typeface="Arial"/>
                <a:ea typeface="Arial"/>
                <a:cs typeface="Arial"/>
                <a:sym typeface="Arial"/>
              </a:rPr>
              <a:t> tourist site. The tourists will not be happy if they pass through the same place twice. They also want to end up back at their hotel that evening. </a:t>
            </a:r>
            <a:endParaRPr sz="3600" b="1">
              <a:solidFill>
                <a:srgbClr val="000000"/>
              </a:solidFill>
              <a:latin typeface="Arial"/>
              <a:ea typeface="Arial"/>
              <a:cs typeface="Arial"/>
              <a:sym typeface="Arial"/>
            </a:endParaRPr>
          </a:p>
        </p:txBody>
      </p:sp>
      <p:sp>
        <p:nvSpPr>
          <p:cNvPr id="496" name="Google Shape;496;p36"/>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16</a:t>
            </a:fld>
            <a:endParaRPr/>
          </a:p>
        </p:txBody>
      </p:sp>
      <p:pic>
        <p:nvPicPr>
          <p:cNvPr id="497" name="Google Shape;497;p36"/>
          <p:cNvPicPr preferRelativeResize="0"/>
          <p:nvPr/>
        </p:nvPicPr>
        <p:blipFill>
          <a:blip r:embed="rId3">
            <a:alphaModFix/>
          </a:blip>
          <a:stretch>
            <a:fillRect/>
          </a:stretch>
        </p:blipFill>
        <p:spPr>
          <a:xfrm>
            <a:off x="5115550" y="894650"/>
            <a:ext cx="3793563" cy="3354196"/>
          </a:xfrm>
          <a:prstGeom prst="rect">
            <a:avLst/>
          </a:prstGeom>
          <a:noFill/>
          <a:ln>
            <a:noFill/>
          </a:ln>
        </p:spPr>
      </p:pic>
      <p:pic>
        <p:nvPicPr>
          <p:cNvPr id="498" name="Google Shape;498;p36">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499" name="Google Shape;499;p36">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7"/>
          <p:cNvSpPr txBox="1">
            <a:spLocks noGrp="1"/>
          </p:cNvSpPr>
          <p:nvPr>
            <p:ph type="title"/>
          </p:nvPr>
        </p:nvSpPr>
        <p:spPr>
          <a:xfrm>
            <a:off x="457200" y="192650"/>
            <a:ext cx="79590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Decomposition Challenge</a:t>
            </a:r>
            <a:endParaRPr>
              <a:solidFill>
                <a:srgbClr val="741B47"/>
              </a:solidFill>
            </a:endParaRPr>
          </a:p>
        </p:txBody>
      </p:sp>
      <p:sp>
        <p:nvSpPr>
          <p:cNvPr id="505" name="Google Shape;505;p37"/>
          <p:cNvSpPr txBox="1">
            <a:spLocks noGrp="1"/>
          </p:cNvSpPr>
          <p:nvPr>
            <p:ph type="body" idx="1"/>
          </p:nvPr>
        </p:nvSpPr>
        <p:spPr>
          <a:xfrm>
            <a:off x="107650" y="790175"/>
            <a:ext cx="4851000" cy="3639000"/>
          </a:xfrm>
          <a:prstGeom prst="rect">
            <a:avLst/>
          </a:prstGeom>
        </p:spPr>
        <p:txBody>
          <a:bodyPr spcFirstLastPara="1" wrap="square" lIns="0" tIns="0" rIns="0" bIns="0" anchor="t" anchorCtr="0">
            <a:noAutofit/>
          </a:bodyPr>
          <a:lstStyle/>
          <a:p>
            <a:pPr marL="0" lvl="0" indent="0" algn="l" rtl="0">
              <a:lnSpc>
                <a:spcPct val="116727"/>
              </a:lnSpc>
              <a:spcBef>
                <a:spcPts val="0"/>
              </a:spcBef>
              <a:spcAft>
                <a:spcPts val="0"/>
              </a:spcAft>
              <a:buNone/>
            </a:pPr>
            <a:r>
              <a:rPr lang="tr-TR" sz="1800" b="1">
                <a:solidFill>
                  <a:srgbClr val="000000"/>
                </a:solidFill>
                <a:latin typeface="Arial"/>
                <a:ea typeface="Arial"/>
                <a:cs typeface="Arial"/>
                <a:sym typeface="Arial"/>
              </a:rPr>
              <a:t>You are a tour guide. Tourists have booked a tour visiting all the city’s attractions starting from the hotel they are staying in. This map shows where the attractions are and roads that connect them. You must work out a route that takes your tour group to </a:t>
            </a:r>
            <a:r>
              <a:rPr lang="tr-TR" sz="1800" b="1" u="sng">
                <a:solidFill>
                  <a:srgbClr val="FF0000"/>
                </a:solidFill>
                <a:latin typeface="Arial"/>
                <a:ea typeface="Arial"/>
                <a:cs typeface="Arial"/>
                <a:sym typeface="Arial"/>
              </a:rPr>
              <a:t>every</a:t>
            </a:r>
            <a:r>
              <a:rPr lang="tr-TR" sz="1800" b="1">
                <a:solidFill>
                  <a:srgbClr val="000000"/>
                </a:solidFill>
                <a:latin typeface="Arial"/>
                <a:ea typeface="Arial"/>
                <a:cs typeface="Arial"/>
                <a:sym typeface="Arial"/>
              </a:rPr>
              <a:t> tourist site. The tourists will not be happy if they pass through the same place twice. They also want to end up back at their hotel that evening. </a:t>
            </a:r>
            <a:endParaRPr sz="1800" b="1">
              <a:solidFill>
                <a:srgbClr val="000000"/>
              </a:solidFill>
              <a:latin typeface="Arial"/>
              <a:ea typeface="Arial"/>
              <a:cs typeface="Arial"/>
              <a:sym typeface="Arial"/>
            </a:endParaRPr>
          </a:p>
          <a:p>
            <a:pPr marL="0" lvl="0" indent="0" algn="l" rtl="0">
              <a:lnSpc>
                <a:spcPct val="125454"/>
              </a:lnSpc>
              <a:spcBef>
                <a:spcPts val="0"/>
              </a:spcBef>
              <a:spcAft>
                <a:spcPts val="0"/>
              </a:spcAft>
              <a:buNone/>
            </a:pPr>
            <a:r>
              <a:rPr lang="tr-TR" sz="1800" b="1">
                <a:solidFill>
                  <a:srgbClr val="FF9900"/>
                </a:solidFill>
                <a:latin typeface="Arial"/>
                <a:ea typeface="Arial"/>
                <a:cs typeface="Arial"/>
                <a:sym typeface="Arial"/>
              </a:rPr>
              <a:t>2, 3, 9, 11, 10, 1, 4, 7, 8, 6, 5, 2 </a:t>
            </a:r>
            <a:endParaRPr sz="1800" b="1">
              <a:solidFill>
                <a:srgbClr val="FF9900"/>
              </a:solidFill>
              <a:latin typeface="Arial"/>
              <a:ea typeface="Arial"/>
              <a:cs typeface="Arial"/>
              <a:sym typeface="Arial"/>
            </a:endParaRPr>
          </a:p>
          <a:p>
            <a:pPr marL="0" lvl="0" indent="0" algn="l" rtl="0">
              <a:lnSpc>
                <a:spcPct val="116727"/>
              </a:lnSpc>
              <a:spcBef>
                <a:spcPts val="0"/>
              </a:spcBef>
              <a:spcAft>
                <a:spcPts val="0"/>
              </a:spcAft>
              <a:buNone/>
            </a:pPr>
            <a:endParaRPr sz="1800" b="1">
              <a:solidFill>
                <a:srgbClr val="000000"/>
              </a:solidFill>
              <a:latin typeface="Arial"/>
              <a:ea typeface="Arial"/>
              <a:cs typeface="Arial"/>
              <a:sym typeface="Arial"/>
            </a:endParaRPr>
          </a:p>
        </p:txBody>
      </p:sp>
      <p:sp>
        <p:nvSpPr>
          <p:cNvPr id="506" name="Google Shape;506;p37"/>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17</a:t>
            </a:fld>
            <a:endParaRPr/>
          </a:p>
        </p:txBody>
      </p:sp>
      <p:pic>
        <p:nvPicPr>
          <p:cNvPr id="507" name="Google Shape;507;p37"/>
          <p:cNvPicPr preferRelativeResize="0"/>
          <p:nvPr/>
        </p:nvPicPr>
        <p:blipFill>
          <a:blip r:embed="rId3">
            <a:alphaModFix/>
          </a:blip>
          <a:stretch>
            <a:fillRect/>
          </a:stretch>
        </p:blipFill>
        <p:spPr>
          <a:xfrm>
            <a:off x="5115550" y="894650"/>
            <a:ext cx="3793563" cy="3354196"/>
          </a:xfrm>
          <a:prstGeom prst="rect">
            <a:avLst/>
          </a:prstGeom>
          <a:noFill/>
          <a:ln>
            <a:noFill/>
          </a:ln>
        </p:spPr>
      </p:pic>
      <p:pic>
        <p:nvPicPr>
          <p:cNvPr id="508" name="Google Shape;508;p37">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509" name="Google Shape;509;p37">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513"/>
        <p:cNvGrpSpPr/>
        <p:nvPr/>
      </p:nvGrpSpPr>
      <p:grpSpPr>
        <a:xfrm>
          <a:off x="0" y="0"/>
          <a:ext cx="0" cy="0"/>
          <a:chOff x="0" y="0"/>
          <a:chExt cx="0" cy="0"/>
        </a:xfrm>
      </p:grpSpPr>
      <p:sp>
        <p:nvSpPr>
          <p:cNvPr id="514" name="Google Shape;514;p38"/>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8"/>
          <p:cNvSpPr txBox="1">
            <a:spLocks noGrp="1"/>
          </p:cNvSpPr>
          <p:nvPr>
            <p:ph type="title"/>
          </p:nvPr>
        </p:nvSpPr>
        <p:spPr>
          <a:xfrm>
            <a:off x="520950" y="428125"/>
            <a:ext cx="8102100" cy="464700"/>
          </a:xfrm>
          <a:prstGeom prst="rect">
            <a:avLst/>
          </a:prstGeom>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tr-TR" sz="2500">
                <a:solidFill>
                  <a:srgbClr val="741B47"/>
                </a:solidFill>
                <a:latin typeface="Raleway SemiBold"/>
                <a:ea typeface="Raleway SemiBold"/>
                <a:cs typeface="Raleway SemiBold"/>
                <a:sym typeface="Raleway SemiBold"/>
              </a:rPr>
              <a:t>Preparing to Go to Work in the Morning</a:t>
            </a:r>
            <a:endParaRPr sz="2500">
              <a:solidFill>
                <a:srgbClr val="0A3534"/>
              </a:solidFill>
              <a:latin typeface="Proxima Nova Semibold"/>
              <a:ea typeface="Proxima Nova Semibold"/>
              <a:cs typeface="Proxima Nova Semibold"/>
              <a:sym typeface="Proxima Nova Semibold"/>
            </a:endParaRPr>
          </a:p>
        </p:txBody>
      </p:sp>
      <p:pic>
        <p:nvPicPr>
          <p:cNvPr id="516" name="Google Shape;516;p38">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517" name="Google Shape;517;p38">
            <a:hlinkClick r:id="rId5"/>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8" name="Google Shape;518;p38"/>
          <p:cNvPicPr preferRelativeResize="0"/>
          <p:nvPr/>
        </p:nvPicPr>
        <p:blipFill rotWithShape="1">
          <a:blip r:embed="rId6">
            <a:alphaModFix/>
          </a:blip>
          <a:srcRect r="69784"/>
          <a:stretch/>
        </p:blipFill>
        <p:spPr>
          <a:xfrm>
            <a:off x="1773516" y="892825"/>
            <a:ext cx="1939174" cy="3537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9"/>
          <p:cNvSpPr txBox="1">
            <a:spLocks noGrp="1"/>
          </p:cNvSpPr>
          <p:nvPr>
            <p:ph type="title"/>
          </p:nvPr>
        </p:nvSpPr>
        <p:spPr>
          <a:xfrm>
            <a:off x="457200" y="192650"/>
            <a:ext cx="8210100" cy="1108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Preparing to Go to Work in the Morning</a:t>
            </a:r>
            <a:endParaRPr>
              <a:solidFill>
                <a:srgbClr val="741B47"/>
              </a:solidFill>
            </a:endParaRPr>
          </a:p>
        </p:txBody>
      </p:sp>
      <p:sp>
        <p:nvSpPr>
          <p:cNvPr id="524" name="Google Shape;524;p39"/>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19</a:t>
            </a:fld>
            <a:endParaRPr/>
          </a:p>
        </p:txBody>
      </p:sp>
      <p:sp>
        <p:nvSpPr>
          <p:cNvPr id="525" name="Google Shape;525;p39">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6" name="Google Shape;526;p39"/>
          <p:cNvPicPr preferRelativeResize="0"/>
          <p:nvPr/>
        </p:nvPicPr>
        <p:blipFill>
          <a:blip r:embed="rId4">
            <a:alphaModFix/>
          </a:blip>
          <a:stretch>
            <a:fillRect/>
          </a:stretch>
        </p:blipFill>
        <p:spPr>
          <a:xfrm>
            <a:off x="1658950" y="1453550"/>
            <a:ext cx="6417926" cy="3537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2"/>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a:t>
            </a:fld>
            <a:endParaRPr/>
          </a:p>
        </p:txBody>
      </p:sp>
      <p:sp>
        <p:nvSpPr>
          <p:cNvPr id="384" name="Google Shape;384;p22"/>
          <p:cNvSpPr txBox="1">
            <a:spLocks noGrp="1"/>
          </p:cNvSpPr>
          <p:nvPr>
            <p:ph type="ctrTitle" idx="4294967295"/>
          </p:nvPr>
        </p:nvSpPr>
        <p:spPr>
          <a:xfrm>
            <a:off x="1226700"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a:solidFill>
                  <a:srgbClr val="741B47"/>
                </a:solidFill>
                <a:latin typeface="Raleway Medium"/>
                <a:ea typeface="Raleway Medium"/>
                <a:cs typeface="Raleway Medium"/>
                <a:sym typeface="Raleway Medium"/>
              </a:rPr>
              <a:t>Today’s Topics</a:t>
            </a:r>
            <a:endParaRPr sz="4800" b="0" i="0" u="none" strike="noStrike" cap="none">
              <a:solidFill>
                <a:srgbClr val="741B47"/>
              </a:solidFill>
              <a:latin typeface="Raleway Medium"/>
              <a:ea typeface="Raleway Medium"/>
              <a:cs typeface="Raleway Medium"/>
              <a:sym typeface="Raleway Medium"/>
            </a:endParaRPr>
          </a:p>
        </p:txBody>
      </p:sp>
      <p:sp>
        <p:nvSpPr>
          <p:cNvPr id="385" name="Google Shape;385;p22"/>
          <p:cNvSpPr txBox="1">
            <a:spLocks noGrp="1"/>
          </p:cNvSpPr>
          <p:nvPr>
            <p:ph type="subTitle" idx="4294967295"/>
          </p:nvPr>
        </p:nvSpPr>
        <p:spPr>
          <a:xfrm>
            <a:off x="210000" y="632717"/>
            <a:ext cx="8934000" cy="42381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None/>
            </a:pPr>
            <a:endParaRPr sz="3600">
              <a:latin typeface="Raleway"/>
              <a:ea typeface="Raleway"/>
              <a:cs typeface="Raleway"/>
              <a:sym typeface="Raleway"/>
            </a:endParaRPr>
          </a:p>
          <a:p>
            <a:pPr marL="457200" lvl="0" indent="-457200" algn="l" rtl="0">
              <a:spcBef>
                <a:spcPts val="600"/>
              </a:spcBef>
              <a:spcAft>
                <a:spcPts val="0"/>
              </a:spcAft>
              <a:buClr>
                <a:srgbClr val="741B47"/>
              </a:buClr>
              <a:buSzPts val="3600"/>
              <a:buFont typeface="Raleway"/>
              <a:buChar char="▸"/>
            </a:pPr>
            <a:r>
              <a:rPr lang="tr-TR" sz="3600">
                <a:latin typeface="Raleway"/>
                <a:ea typeface="Raleway"/>
                <a:cs typeface="Raleway"/>
                <a:sym typeface="Raleway"/>
              </a:rPr>
              <a:t>What is Computational Thinking?</a:t>
            </a:r>
            <a:endParaRPr sz="3600">
              <a:latin typeface="Raleway"/>
              <a:ea typeface="Raleway"/>
              <a:cs typeface="Raleway"/>
              <a:sym typeface="Raleway"/>
            </a:endParaRPr>
          </a:p>
          <a:p>
            <a:pPr marL="457200" lvl="0" indent="-457200" algn="l" rtl="0">
              <a:lnSpc>
                <a:spcPct val="80000"/>
              </a:lnSpc>
              <a:spcBef>
                <a:spcPts val="0"/>
              </a:spcBef>
              <a:spcAft>
                <a:spcPts val="0"/>
              </a:spcAft>
              <a:buClr>
                <a:srgbClr val="741B47"/>
              </a:buClr>
              <a:buSzPts val="3600"/>
              <a:buFont typeface="Raleway"/>
              <a:buChar char="▸"/>
            </a:pPr>
            <a:r>
              <a:rPr lang="tr-TR" sz="3600">
                <a:latin typeface="Raleway"/>
                <a:ea typeface="Raleway"/>
                <a:cs typeface="Raleway"/>
                <a:sym typeface="Raleway"/>
              </a:rPr>
              <a:t>Decomposition</a:t>
            </a:r>
            <a:endParaRPr sz="3600">
              <a:latin typeface="Raleway"/>
              <a:ea typeface="Raleway"/>
              <a:cs typeface="Raleway"/>
              <a:sym typeface="Raleway"/>
            </a:endParaRPr>
          </a:p>
          <a:p>
            <a:pPr marL="457200" lvl="0" indent="-457200" algn="l" rtl="0">
              <a:lnSpc>
                <a:spcPct val="80000"/>
              </a:lnSpc>
              <a:spcBef>
                <a:spcPts val="0"/>
              </a:spcBef>
              <a:spcAft>
                <a:spcPts val="0"/>
              </a:spcAft>
              <a:buClr>
                <a:srgbClr val="741B47"/>
              </a:buClr>
              <a:buSzPts val="3600"/>
              <a:buFont typeface="Raleway"/>
              <a:buChar char="▸"/>
            </a:pPr>
            <a:r>
              <a:rPr lang="tr-TR" sz="3600">
                <a:latin typeface="Raleway"/>
                <a:ea typeface="Raleway"/>
                <a:cs typeface="Raleway"/>
                <a:sym typeface="Raleway"/>
              </a:rPr>
              <a:t>Pattern Recognition</a:t>
            </a:r>
            <a:endParaRPr sz="3600">
              <a:latin typeface="Raleway"/>
              <a:ea typeface="Raleway"/>
              <a:cs typeface="Raleway"/>
              <a:sym typeface="Raleway"/>
            </a:endParaRPr>
          </a:p>
          <a:p>
            <a:pPr marL="457200" lvl="0" indent="-457200" algn="l" rtl="0">
              <a:lnSpc>
                <a:spcPct val="80000"/>
              </a:lnSpc>
              <a:spcBef>
                <a:spcPts val="0"/>
              </a:spcBef>
              <a:spcAft>
                <a:spcPts val="0"/>
              </a:spcAft>
              <a:buClr>
                <a:srgbClr val="741B47"/>
              </a:buClr>
              <a:buSzPts val="3600"/>
              <a:buFont typeface="Raleway"/>
              <a:buChar char="▸"/>
            </a:pPr>
            <a:r>
              <a:rPr lang="tr-TR" sz="3600">
                <a:latin typeface="Raleway"/>
                <a:ea typeface="Raleway"/>
                <a:cs typeface="Raleway"/>
                <a:sym typeface="Raleway"/>
              </a:rPr>
              <a:t>Abstraction</a:t>
            </a:r>
            <a:endParaRPr sz="3600">
              <a:latin typeface="Raleway"/>
              <a:ea typeface="Raleway"/>
              <a:cs typeface="Raleway"/>
              <a:sym typeface="Raleway"/>
            </a:endParaRPr>
          </a:p>
          <a:p>
            <a:pPr marL="457200" lvl="0" indent="-457200" algn="l" rtl="0">
              <a:lnSpc>
                <a:spcPct val="80000"/>
              </a:lnSpc>
              <a:spcBef>
                <a:spcPts val="0"/>
              </a:spcBef>
              <a:spcAft>
                <a:spcPts val="0"/>
              </a:spcAft>
              <a:buClr>
                <a:srgbClr val="741B47"/>
              </a:buClr>
              <a:buSzPts val="3600"/>
              <a:buFont typeface="Raleway"/>
              <a:buChar char="▸"/>
            </a:pPr>
            <a:r>
              <a:rPr lang="tr-TR" sz="3600">
                <a:latin typeface="Raleway"/>
                <a:ea typeface="Raleway"/>
                <a:cs typeface="Raleway"/>
                <a:sym typeface="Raleway"/>
              </a:rPr>
              <a:t>Algorithms</a:t>
            </a:r>
            <a:endParaRPr sz="3600">
              <a:latin typeface="Raleway"/>
              <a:ea typeface="Raleway"/>
              <a:cs typeface="Raleway"/>
              <a:sym typeface="Raleway"/>
            </a:endParaRPr>
          </a:p>
          <a:p>
            <a:pPr marL="0" marR="0" lvl="0" indent="0" algn="l" rtl="0">
              <a:lnSpc>
                <a:spcPct val="110000"/>
              </a:lnSpc>
              <a:spcBef>
                <a:spcPts val="600"/>
              </a:spcBef>
              <a:spcAft>
                <a:spcPts val="0"/>
              </a:spcAft>
              <a:buNone/>
            </a:pPr>
            <a:endParaRPr sz="3600">
              <a:latin typeface="Raleway"/>
              <a:ea typeface="Raleway"/>
              <a:cs typeface="Raleway"/>
              <a:sym typeface="Raleway"/>
            </a:endParaRPr>
          </a:p>
          <a:p>
            <a:pPr marL="0" marR="0" lvl="0" indent="0" algn="l" rtl="0">
              <a:lnSpc>
                <a:spcPct val="110000"/>
              </a:lnSpc>
              <a:spcBef>
                <a:spcPts val="600"/>
              </a:spcBef>
              <a:spcAft>
                <a:spcPts val="0"/>
              </a:spcAft>
              <a:buNone/>
            </a:pPr>
            <a:endParaRPr sz="3600">
              <a:latin typeface="Raleway"/>
              <a:ea typeface="Raleway"/>
              <a:cs typeface="Raleway"/>
              <a:sym typeface="Raleway"/>
            </a:endParaRPr>
          </a:p>
          <a:p>
            <a:pPr marL="0" marR="0" lvl="0" indent="0" algn="l" rtl="0">
              <a:lnSpc>
                <a:spcPct val="110000"/>
              </a:lnSpc>
              <a:spcBef>
                <a:spcPts val="600"/>
              </a:spcBef>
              <a:spcAft>
                <a:spcPts val="0"/>
              </a:spcAft>
              <a:buNone/>
            </a:pPr>
            <a:endParaRPr sz="3600">
              <a:latin typeface="Raleway"/>
              <a:ea typeface="Raleway"/>
              <a:cs typeface="Raleway"/>
              <a:sym typeface="Raleway"/>
            </a:endParaRPr>
          </a:p>
          <a:p>
            <a:pPr marL="0" marR="0" lvl="0" indent="0" algn="l" rtl="0">
              <a:lnSpc>
                <a:spcPct val="110000"/>
              </a:lnSpc>
              <a:spcBef>
                <a:spcPts val="600"/>
              </a:spcBef>
              <a:spcAft>
                <a:spcPts val="0"/>
              </a:spcAft>
              <a:buNone/>
            </a:pPr>
            <a:endParaRPr sz="3600">
              <a:latin typeface="Raleway"/>
              <a:ea typeface="Raleway"/>
              <a:cs typeface="Raleway"/>
              <a:sym typeface="Raleway"/>
            </a:endParaRPr>
          </a:p>
          <a:p>
            <a:pPr marL="0" lvl="0" indent="0" algn="l" rtl="0">
              <a:lnSpc>
                <a:spcPct val="80000"/>
              </a:lnSpc>
              <a:spcBef>
                <a:spcPts val="0"/>
              </a:spcBef>
              <a:spcAft>
                <a:spcPts val="0"/>
              </a:spcAft>
              <a:buNone/>
            </a:pPr>
            <a:endParaRPr sz="3600">
              <a:latin typeface="Raleway"/>
              <a:ea typeface="Raleway"/>
              <a:cs typeface="Raleway"/>
              <a:sym typeface="Raleway"/>
            </a:endParaRPr>
          </a:p>
          <a:p>
            <a:pPr marL="0" lvl="0" indent="0" algn="l" rtl="0">
              <a:lnSpc>
                <a:spcPct val="80000"/>
              </a:lnSpc>
              <a:spcBef>
                <a:spcPts val="0"/>
              </a:spcBef>
              <a:spcAft>
                <a:spcPts val="0"/>
              </a:spcAft>
              <a:buClr>
                <a:srgbClr val="000000"/>
              </a:buClr>
              <a:buSzPts val="4800"/>
              <a:buFont typeface="Arial"/>
              <a:buNone/>
            </a:pPr>
            <a:endParaRPr sz="3600">
              <a:latin typeface="Raleway"/>
              <a:ea typeface="Raleway"/>
              <a:cs typeface="Raleway"/>
              <a:sym typeface="Raleway"/>
            </a:endParaRPr>
          </a:p>
          <a:p>
            <a:pPr marL="0" marR="0" lvl="0" indent="0" algn="l" rtl="0">
              <a:lnSpc>
                <a:spcPct val="110000"/>
              </a:lnSpc>
              <a:spcBef>
                <a:spcPts val="600"/>
              </a:spcBef>
              <a:spcAft>
                <a:spcPts val="0"/>
              </a:spcAft>
              <a:buNone/>
            </a:pPr>
            <a:endParaRPr sz="3600">
              <a:latin typeface="Raleway"/>
              <a:ea typeface="Raleway"/>
              <a:cs typeface="Raleway"/>
              <a:sym typeface="Raleway"/>
            </a:endParaRPr>
          </a:p>
        </p:txBody>
      </p:sp>
      <p:pic>
        <p:nvPicPr>
          <p:cNvPr id="386" name="Google Shape;386;p22"/>
          <p:cNvPicPr preferRelativeResize="0"/>
          <p:nvPr/>
        </p:nvPicPr>
        <p:blipFill>
          <a:blip r:embed="rId3">
            <a:alphaModFix/>
          </a:blip>
          <a:stretch>
            <a:fillRect/>
          </a:stretch>
        </p:blipFill>
        <p:spPr>
          <a:xfrm>
            <a:off x="4991525" y="1977050"/>
            <a:ext cx="3861526" cy="2970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0"/>
          <p:cNvSpPr txBox="1">
            <a:spLocks noGrp="1"/>
          </p:cNvSpPr>
          <p:nvPr>
            <p:ph type="title"/>
          </p:nvPr>
        </p:nvSpPr>
        <p:spPr>
          <a:xfrm>
            <a:off x="457200" y="192650"/>
            <a:ext cx="81567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Pattern Recognition</a:t>
            </a:r>
            <a:endParaRPr>
              <a:solidFill>
                <a:srgbClr val="741B47"/>
              </a:solidFill>
            </a:endParaRPr>
          </a:p>
        </p:txBody>
      </p:sp>
      <p:sp>
        <p:nvSpPr>
          <p:cNvPr id="532" name="Google Shape;532;p40"/>
          <p:cNvSpPr txBox="1">
            <a:spLocks noGrp="1"/>
          </p:cNvSpPr>
          <p:nvPr>
            <p:ph type="body" idx="1"/>
          </p:nvPr>
        </p:nvSpPr>
        <p:spPr>
          <a:xfrm>
            <a:off x="71100" y="1276000"/>
            <a:ext cx="5445300" cy="3516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tr-TR"/>
              <a:t>Pattern recognition is recognising patterns in different things (solutions) and being able to apply these patterns in the solutions of other similar problems.</a:t>
            </a:r>
            <a:endParaRPr/>
          </a:p>
          <a:p>
            <a:pPr marL="0" lvl="0" indent="0" algn="l" rtl="0">
              <a:spcBef>
                <a:spcPts val="600"/>
              </a:spcBef>
              <a:spcAft>
                <a:spcPts val="0"/>
              </a:spcAft>
              <a:buNone/>
            </a:pPr>
            <a:r>
              <a:rPr lang="tr-TR"/>
              <a:t>Pattern recognition is good because we don’t have to come up with a new solution each time we encounter the same problem. Instead, we apply the patterns that we have previously recognized.</a:t>
            </a:r>
            <a:endParaRPr/>
          </a:p>
        </p:txBody>
      </p:sp>
      <p:sp>
        <p:nvSpPr>
          <p:cNvPr id="533" name="Google Shape;533;p40"/>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20</a:t>
            </a:fld>
            <a:endParaRPr/>
          </a:p>
        </p:txBody>
      </p:sp>
      <p:pic>
        <p:nvPicPr>
          <p:cNvPr id="534" name="Google Shape;534;p40"/>
          <p:cNvPicPr preferRelativeResize="0"/>
          <p:nvPr/>
        </p:nvPicPr>
        <p:blipFill>
          <a:blip r:embed="rId3">
            <a:alphaModFix/>
          </a:blip>
          <a:stretch>
            <a:fillRect/>
          </a:stretch>
        </p:blipFill>
        <p:spPr>
          <a:xfrm>
            <a:off x="5516300" y="2223275"/>
            <a:ext cx="3598376" cy="1245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1"/>
          <p:cNvSpPr txBox="1">
            <a:spLocks noGrp="1"/>
          </p:cNvSpPr>
          <p:nvPr>
            <p:ph type="title"/>
          </p:nvPr>
        </p:nvSpPr>
        <p:spPr>
          <a:xfrm>
            <a:off x="457200" y="192650"/>
            <a:ext cx="81567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sz="4000">
                <a:solidFill>
                  <a:srgbClr val="741B47"/>
                </a:solidFill>
              </a:rPr>
              <a:t>Pattern Recognition Exercises</a:t>
            </a:r>
            <a:endParaRPr sz="4000">
              <a:solidFill>
                <a:srgbClr val="741B47"/>
              </a:solidFill>
            </a:endParaRPr>
          </a:p>
        </p:txBody>
      </p:sp>
      <p:sp>
        <p:nvSpPr>
          <p:cNvPr id="540" name="Google Shape;540;p41"/>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21</a:t>
            </a:fld>
            <a:endParaRPr/>
          </a:p>
        </p:txBody>
      </p:sp>
      <p:sp>
        <p:nvSpPr>
          <p:cNvPr id="541" name="Google Shape;541;p41"/>
          <p:cNvSpPr txBox="1">
            <a:spLocks noGrp="1"/>
          </p:cNvSpPr>
          <p:nvPr>
            <p:ph type="body" idx="1"/>
          </p:nvPr>
        </p:nvSpPr>
        <p:spPr>
          <a:xfrm>
            <a:off x="76200" y="1443950"/>
            <a:ext cx="8702400" cy="8997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tr-TR" sz="2400">
                <a:solidFill>
                  <a:srgbClr val="000000"/>
                </a:solidFill>
                <a:latin typeface="Arial"/>
                <a:ea typeface="Arial"/>
                <a:cs typeface="Arial"/>
                <a:sym typeface="Arial"/>
              </a:rPr>
              <a:t>Look at the following number patterns and find the sequence.</a:t>
            </a:r>
            <a:endParaRPr sz="2400">
              <a:solidFill>
                <a:srgbClr val="000000"/>
              </a:solidFill>
              <a:latin typeface="Arial"/>
              <a:ea typeface="Arial"/>
              <a:cs typeface="Arial"/>
              <a:sym typeface="Arial"/>
            </a:endParaRPr>
          </a:p>
          <a:p>
            <a:pPr marL="0" lvl="0" indent="0" algn="l" rtl="0">
              <a:spcBef>
                <a:spcPts val="600"/>
              </a:spcBef>
              <a:spcAft>
                <a:spcPts val="0"/>
              </a:spcAft>
              <a:buNone/>
            </a:pPr>
            <a:endParaRPr/>
          </a:p>
        </p:txBody>
      </p:sp>
      <p:sp>
        <p:nvSpPr>
          <p:cNvPr id="542" name="Google Shape;542;p41"/>
          <p:cNvSpPr txBox="1">
            <a:spLocks noGrp="1"/>
          </p:cNvSpPr>
          <p:nvPr>
            <p:ph type="body" idx="1"/>
          </p:nvPr>
        </p:nvSpPr>
        <p:spPr>
          <a:xfrm>
            <a:off x="184350" y="2734675"/>
            <a:ext cx="8702400" cy="8997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tr-TR" sz="4400" b="1">
                <a:solidFill>
                  <a:srgbClr val="434343"/>
                </a:solidFill>
                <a:latin typeface="Arial"/>
                <a:ea typeface="Arial"/>
                <a:cs typeface="Arial"/>
                <a:sym typeface="Arial"/>
              </a:rPr>
              <a:t>1   2   5   10   17   </a:t>
            </a:r>
            <a:r>
              <a:rPr lang="tr-TR" sz="4400" b="1">
                <a:solidFill>
                  <a:srgbClr val="FF9900"/>
                </a:solidFill>
                <a:latin typeface="Arial"/>
                <a:ea typeface="Arial"/>
                <a:cs typeface="Arial"/>
                <a:sym typeface="Arial"/>
              </a:rPr>
              <a:t>?</a:t>
            </a:r>
            <a:endParaRPr sz="4400" b="1">
              <a:solidFill>
                <a:srgbClr val="FF9900"/>
              </a:solidFill>
              <a:latin typeface="Arial"/>
              <a:ea typeface="Arial"/>
              <a:cs typeface="Arial"/>
              <a:sym typeface="Arial"/>
            </a:endParaRPr>
          </a:p>
          <a:p>
            <a:pPr marL="0" lvl="0" indent="0" algn="ctr" rtl="0">
              <a:lnSpc>
                <a:spcPct val="115000"/>
              </a:lnSpc>
              <a:spcBef>
                <a:spcPts val="0"/>
              </a:spcBef>
              <a:spcAft>
                <a:spcPts val="0"/>
              </a:spcAft>
              <a:buNone/>
            </a:pPr>
            <a:endParaRPr sz="2400">
              <a:solidFill>
                <a:srgbClr val="434343"/>
              </a:solidFill>
              <a:latin typeface="Arial"/>
              <a:ea typeface="Arial"/>
              <a:cs typeface="Arial"/>
              <a:sym typeface="Arial"/>
            </a:endParaRPr>
          </a:p>
          <a:p>
            <a:pPr marL="0" lvl="0" indent="0" algn="l" rtl="0">
              <a:spcBef>
                <a:spcPts val="600"/>
              </a:spcBef>
              <a:spcAft>
                <a:spcPts val="0"/>
              </a:spcAft>
              <a:buNone/>
            </a:pPr>
            <a:endParaRPr>
              <a:solidFill>
                <a:srgbClr val="434343"/>
              </a:solidFill>
            </a:endParaRPr>
          </a:p>
        </p:txBody>
      </p:sp>
      <p:pic>
        <p:nvPicPr>
          <p:cNvPr id="543" name="Google Shape;543;p41">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544" name="Google Shape;544;p41">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2"/>
          <p:cNvSpPr txBox="1">
            <a:spLocks noGrp="1"/>
          </p:cNvSpPr>
          <p:nvPr>
            <p:ph type="title"/>
          </p:nvPr>
        </p:nvSpPr>
        <p:spPr>
          <a:xfrm>
            <a:off x="457200" y="192650"/>
            <a:ext cx="81567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sz="4000">
                <a:solidFill>
                  <a:srgbClr val="741B47"/>
                </a:solidFill>
              </a:rPr>
              <a:t>Pattern Recognition Exercises</a:t>
            </a:r>
            <a:endParaRPr sz="4000">
              <a:solidFill>
                <a:srgbClr val="741B47"/>
              </a:solidFill>
            </a:endParaRPr>
          </a:p>
        </p:txBody>
      </p:sp>
      <p:sp>
        <p:nvSpPr>
          <p:cNvPr id="550" name="Google Shape;550;p42"/>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22</a:t>
            </a:fld>
            <a:endParaRPr/>
          </a:p>
        </p:txBody>
      </p:sp>
      <p:sp>
        <p:nvSpPr>
          <p:cNvPr id="551" name="Google Shape;551;p42"/>
          <p:cNvSpPr txBox="1">
            <a:spLocks noGrp="1"/>
          </p:cNvSpPr>
          <p:nvPr>
            <p:ph type="body" idx="1"/>
          </p:nvPr>
        </p:nvSpPr>
        <p:spPr>
          <a:xfrm>
            <a:off x="76200" y="1443950"/>
            <a:ext cx="8702400" cy="8997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tr-TR" sz="2400">
                <a:solidFill>
                  <a:srgbClr val="000000"/>
                </a:solidFill>
                <a:latin typeface="Arial"/>
                <a:ea typeface="Arial"/>
                <a:cs typeface="Arial"/>
                <a:sym typeface="Arial"/>
              </a:rPr>
              <a:t>Look at the following number patterns and find the sequence.</a:t>
            </a:r>
            <a:endParaRPr sz="2400">
              <a:solidFill>
                <a:srgbClr val="000000"/>
              </a:solidFill>
              <a:latin typeface="Arial"/>
              <a:ea typeface="Arial"/>
              <a:cs typeface="Arial"/>
              <a:sym typeface="Arial"/>
            </a:endParaRPr>
          </a:p>
          <a:p>
            <a:pPr marL="0" lvl="0" indent="0" algn="l" rtl="0">
              <a:spcBef>
                <a:spcPts val="600"/>
              </a:spcBef>
              <a:spcAft>
                <a:spcPts val="0"/>
              </a:spcAft>
              <a:buNone/>
            </a:pPr>
            <a:endParaRPr/>
          </a:p>
        </p:txBody>
      </p:sp>
      <p:sp>
        <p:nvSpPr>
          <p:cNvPr id="552" name="Google Shape;552;p42"/>
          <p:cNvSpPr txBox="1">
            <a:spLocks noGrp="1"/>
          </p:cNvSpPr>
          <p:nvPr>
            <p:ph type="body" idx="1"/>
          </p:nvPr>
        </p:nvSpPr>
        <p:spPr>
          <a:xfrm>
            <a:off x="184350" y="2734675"/>
            <a:ext cx="8702400" cy="8997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tr-TR" sz="4400" b="1">
                <a:solidFill>
                  <a:srgbClr val="434343"/>
                </a:solidFill>
                <a:latin typeface="Arial"/>
                <a:ea typeface="Arial"/>
                <a:cs typeface="Arial"/>
                <a:sym typeface="Arial"/>
              </a:rPr>
              <a:t>1   2   5   10   17   </a:t>
            </a:r>
            <a:r>
              <a:rPr lang="tr-TR" sz="4400" b="1">
                <a:solidFill>
                  <a:srgbClr val="FF9900"/>
                </a:solidFill>
                <a:latin typeface="Arial"/>
                <a:ea typeface="Arial"/>
                <a:cs typeface="Arial"/>
                <a:sym typeface="Arial"/>
              </a:rPr>
              <a:t>26</a:t>
            </a:r>
            <a:endParaRPr sz="4400" b="1">
              <a:solidFill>
                <a:srgbClr val="FF9900"/>
              </a:solidFill>
              <a:latin typeface="Arial"/>
              <a:ea typeface="Arial"/>
              <a:cs typeface="Arial"/>
              <a:sym typeface="Arial"/>
            </a:endParaRPr>
          </a:p>
          <a:p>
            <a:pPr marL="0" lvl="0" indent="0" algn="ctr" rtl="0">
              <a:lnSpc>
                <a:spcPct val="115000"/>
              </a:lnSpc>
              <a:spcBef>
                <a:spcPts val="0"/>
              </a:spcBef>
              <a:spcAft>
                <a:spcPts val="0"/>
              </a:spcAft>
              <a:buNone/>
            </a:pPr>
            <a:endParaRPr sz="2400">
              <a:solidFill>
                <a:srgbClr val="434343"/>
              </a:solidFill>
              <a:latin typeface="Arial"/>
              <a:ea typeface="Arial"/>
              <a:cs typeface="Arial"/>
              <a:sym typeface="Arial"/>
            </a:endParaRPr>
          </a:p>
          <a:p>
            <a:pPr marL="0" lvl="0" indent="0" algn="l" rtl="0">
              <a:spcBef>
                <a:spcPts val="600"/>
              </a:spcBef>
              <a:spcAft>
                <a:spcPts val="0"/>
              </a:spcAft>
              <a:buNone/>
            </a:pPr>
            <a:endParaRPr>
              <a:solidFill>
                <a:srgbClr val="434343"/>
              </a:solidFill>
            </a:endParaRPr>
          </a:p>
        </p:txBody>
      </p:sp>
      <p:sp>
        <p:nvSpPr>
          <p:cNvPr id="553" name="Google Shape;553;p42"/>
          <p:cNvSpPr txBox="1"/>
          <p:nvPr/>
        </p:nvSpPr>
        <p:spPr>
          <a:xfrm>
            <a:off x="1287625" y="4025400"/>
            <a:ext cx="6832800" cy="70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tr-TR" sz="1800" b="1">
                <a:solidFill>
                  <a:srgbClr val="FF9900"/>
                </a:solidFill>
              </a:rPr>
              <a:t>Add 1, 3, 5, 7, 9 etc. to previous number</a:t>
            </a:r>
            <a:endParaRPr sz="1800" b="1">
              <a:solidFill>
                <a:srgbClr val="FF99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3"/>
          <p:cNvSpPr txBox="1">
            <a:spLocks noGrp="1"/>
          </p:cNvSpPr>
          <p:nvPr>
            <p:ph type="title"/>
          </p:nvPr>
        </p:nvSpPr>
        <p:spPr>
          <a:xfrm>
            <a:off x="457200" y="192650"/>
            <a:ext cx="81567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sz="4000">
                <a:solidFill>
                  <a:srgbClr val="741B47"/>
                </a:solidFill>
              </a:rPr>
              <a:t>Pattern Recognition Exercises</a:t>
            </a:r>
            <a:endParaRPr sz="4000">
              <a:solidFill>
                <a:srgbClr val="741B47"/>
              </a:solidFill>
            </a:endParaRPr>
          </a:p>
        </p:txBody>
      </p:sp>
      <p:sp>
        <p:nvSpPr>
          <p:cNvPr id="559" name="Google Shape;559;p43"/>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23</a:t>
            </a:fld>
            <a:endParaRPr/>
          </a:p>
        </p:txBody>
      </p:sp>
      <p:sp>
        <p:nvSpPr>
          <p:cNvPr id="560" name="Google Shape;560;p43"/>
          <p:cNvSpPr txBox="1">
            <a:spLocks noGrp="1"/>
          </p:cNvSpPr>
          <p:nvPr>
            <p:ph type="body" idx="1"/>
          </p:nvPr>
        </p:nvSpPr>
        <p:spPr>
          <a:xfrm>
            <a:off x="76200" y="1443950"/>
            <a:ext cx="8702400" cy="8997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tr-TR" sz="2400">
                <a:solidFill>
                  <a:srgbClr val="000000"/>
                </a:solidFill>
                <a:latin typeface="Arial"/>
                <a:ea typeface="Arial"/>
                <a:cs typeface="Arial"/>
                <a:sym typeface="Arial"/>
              </a:rPr>
              <a:t>Look at the following number patterns and find the sequence.</a:t>
            </a:r>
            <a:endParaRPr sz="2400">
              <a:solidFill>
                <a:srgbClr val="000000"/>
              </a:solidFill>
              <a:latin typeface="Arial"/>
              <a:ea typeface="Arial"/>
              <a:cs typeface="Arial"/>
              <a:sym typeface="Arial"/>
            </a:endParaRPr>
          </a:p>
          <a:p>
            <a:pPr marL="0" lvl="0" indent="0" algn="l" rtl="0">
              <a:spcBef>
                <a:spcPts val="600"/>
              </a:spcBef>
              <a:spcAft>
                <a:spcPts val="0"/>
              </a:spcAft>
              <a:buNone/>
            </a:pPr>
            <a:endParaRPr/>
          </a:p>
        </p:txBody>
      </p:sp>
      <p:sp>
        <p:nvSpPr>
          <p:cNvPr id="561" name="Google Shape;561;p43"/>
          <p:cNvSpPr txBox="1">
            <a:spLocks noGrp="1"/>
          </p:cNvSpPr>
          <p:nvPr>
            <p:ph type="body" idx="1"/>
          </p:nvPr>
        </p:nvSpPr>
        <p:spPr>
          <a:xfrm>
            <a:off x="184350" y="2734675"/>
            <a:ext cx="8702400" cy="8997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tr-TR" sz="4400" b="1">
                <a:solidFill>
                  <a:srgbClr val="434343"/>
                </a:solidFill>
                <a:latin typeface="Arial"/>
                <a:ea typeface="Arial"/>
                <a:cs typeface="Arial"/>
                <a:sym typeface="Arial"/>
              </a:rPr>
              <a:t>123   117   108   99    </a:t>
            </a:r>
            <a:r>
              <a:rPr lang="tr-TR" sz="4400" b="1">
                <a:solidFill>
                  <a:srgbClr val="FF9900"/>
                </a:solidFill>
                <a:latin typeface="Arial"/>
                <a:ea typeface="Arial"/>
                <a:cs typeface="Arial"/>
                <a:sym typeface="Arial"/>
              </a:rPr>
              <a:t>?</a:t>
            </a:r>
            <a:endParaRPr sz="4400" b="1">
              <a:solidFill>
                <a:srgbClr val="FF9900"/>
              </a:solidFill>
              <a:latin typeface="Arial"/>
              <a:ea typeface="Arial"/>
              <a:cs typeface="Arial"/>
              <a:sym typeface="Arial"/>
            </a:endParaRPr>
          </a:p>
          <a:p>
            <a:pPr marL="0" lvl="0" indent="0" algn="ctr" rtl="0">
              <a:lnSpc>
                <a:spcPct val="115000"/>
              </a:lnSpc>
              <a:spcBef>
                <a:spcPts val="0"/>
              </a:spcBef>
              <a:spcAft>
                <a:spcPts val="0"/>
              </a:spcAft>
              <a:buNone/>
            </a:pPr>
            <a:endParaRPr sz="2400">
              <a:solidFill>
                <a:srgbClr val="434343"/>
              </a:solidFill>
              <a:latin typeface="Arial"/>
              <a:ea typeface="Arial"/>
              <a:cs typeface="Arial"/>
              <a:sym typeface="Arial"/>
            </a:endParaRPr>
          </a:p>
          <a:p>
            <a:pPr marL="0" lvl="0" indent="0" algn="l" rtl="0">
              <a:spcBef>
                <a:spcPts val="600"/>
              </a:spcBef>
              <a:spcAft>
                <a:spcPts val="0"/>
              </a:spcAft>
              <a:buNone/>
            </a:pPr>
            <a:endParaRPr>
              <a:solidFill>
                <a:srgbClr val="434343"/>
              </a:solidFill>
            </a:endParaRPr>
          </a:p>
        </p:txBody>
      </p:sp>
      <p:pic>
        <p:nvPicPr>
          <p:cNvPr id="562" name="Google Shape;562;p43">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563" name="Google Shape;563;p43">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4"/>
          <p:cNvSpPr txBox="1">
            <a:spLocks noGrp="1"/>
          </p:cNvSpPr>
          <p:nvPr>
            <p:ph type="title"/>
          </p:nvPr>
        </p:nvSpPr>
        <p:spPr>
          <a:xfrm>
            <a:off x="457200" y="192650"/>
            <a:ext cx="81567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sz="4000">
                <a:solidFill>
                  <a:srgbClr val="741B47"/>
                </a:solidFill>
              </a:rPr>
              <a:t>Pattern Recognition Exercises</a:t>
            </a:r>
            <a:endParaRPr sz="4000">
              <a:solidFill>
                <a:srgbClr val="741B47"/>
              </a:solidFill>
            </a:endParaRPr>
          </a:p>
        </p:txBody>
      </p:sp>
      <p:sp>
        <p:nvSpPr>
          <p:cNvPr id="569" name="Google Shape;569;p44"/>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24</a:t>
            </a:fld>
            <a:endParaRPr/>
          </a:p>
        </p:txBody>
      </p:sp>
      <p:sp>
        <p:nvSpPr>
          <p:cNvPr id="570" name="Google Shape;570;p44"/>
          <p:cNvSpPr txBox="1">
            <a:spLocks noGrp="1"/>
          </p:cNvSpPr>
          <p:nvPr>
            <p:ph type="body" idx="1"/>
          </p:nvPr>
        </p:nvSpPr>
        <p:spPr>
          <a:xfrm>
            <a:off x="76200" y="1443950"/>
            <a:ext cx="8702400" cy="8997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tr-TR" sz="2400">
                <a:solidFill>
                  <a:srgbClr val="000000"/>
                </a:solidFill>
                <a:latin typeface="Arial"/>
                <a:ea typeface="Arial"/>
                <a:cs typeface="Arial"/>
                <a:sym typeface="Arial"/>
              </a:rPr>
              <a:t>Look at the following number patterns and find the sequence.</a:t>
            </a:r>
            <a:endParaRPr sz="2400">
              <a:solidFill>
                <a:srgbClr val="000000"/>
              </a:solidFill>
              <a:latin typeface="Arial"/>
              <a:ea typeface="Arial"/>
              <a:cs typeface="Arial"/>
              <a:sym typeface="Arial"/>
            </a:endParaRPr>
          </a:p>
          <a:p>
            <a:pPr marL="0" lvl="0" indent="0" algn="l" rtl="0">
              <a:spcBef>
                <a:spcPts val="600"/>
              </a:spcBef>
              <a:spcAft>
                <a:spcPts val="0"/>
              </a:spcAft>
              <a:buNone/>
            </a:pPr>
            <a:endParaRPr/>
          </a:p>
        </p:txBody>
      </p:sp>
      <p:sp>
        <p:nvSpPr>
          <p:cNvPr id="571" name="Google Shape;571;p44"/>
          <p:cNvSpPr txBox="1">
            <a:spLocks noGrp="1"/>
          </p:cNvSpPr>
          <p:nvPr>
            <p:ph type="body" idx="1"/>
          </p:nvPr>
        </p:nvSpPr>
        <p:spPr>
          <a:xfrm>
            <a:off x="184350" y="2734675"/>
            <a:ext cx="8702400" cy="8997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tr-TR" sz="4400" b="1">
                <a:solidFill>
                  <a:srgbClr val="434343"/>
                </a:solidFill>
                <a:latin typeface="Arial"/>
                <a:ea typeface="Arial"/>
                <a:cs typeface="Arial"/>
                <a:sym typeface="Arial"/>
              </a:rPr>
              <a:t>123   117   108   99    </a:t>
            </a:r>
            <a:r>
              <a:rPr lang="tr-TR" sz="4400" b="1">
                <a:solidFill>
                  <a:srgbClr val="FF9900"/>
                </a:solidFill>
                <a:latin typeface="Arial"/>
                <a:ea typeface="Arial"/>
                <a:cs typeface="Arial"/>
                <a:sym typeface="Arial"/>
              </a:rPr>
              <a:t>81</a:t>
            </a:r>
            <a:endParaRPr sz="4400" b="1">
              <a:solidFill>
                <a:srgbClr val="FF9900"/>
              </a:solidFill>
              <a:latin typeface="Arial"/>
              <a:ea typeface="Arial"/>
              <a:cs typeface="Arial"/>
              <a:sym typeface="Arial"/>
            </a:endParaRPr>
          </a:p>
          <a:p>
            <a:pPr marL="0" lvl="0" indent="0" algn="ctr" rtl="0">
              <a:lnSpc>
                <a:spcPct val="115000"/>
              </a:lnSpc>
              <a:spcBef>
                <a:spcPts val="0"/>
              </a:spcBef>
              <a:spcAft>
                <a:spcPts val="0"/>
              </a:spcAft>
              <a:buNone/>
            </a:pPr>
            <a:endParaRPr sz="2400">
              <a:solidFill>
                <a:srgbClr val="434343"/>
              </a:solidFill>
              <a:latin typeface="Arial"/>
              <a:ea typeface="Arial"/>
              <a:cs typeface="Arial"/>
              <a:sym typeface="Arial"/>
            </a:endParaRPr>
          </a:p>
          <a:p>
            <a:pPr marL="0" lvl="0" indent="0" algn="l" rtl="0">
              <a:spcBef>
                <a:spcPts val="600"/>
              </a:spcBef>
              <a:spcAft>
                <a:spcPts val="0"/>
              </a:spcAft>
              <a:buNone/>
            </a:pPr>
            <a:endParaRPr>
              <a:solidFill>
                <a:srgbClr val="434343"/>
              </a:solidFill>
            </a:endParaRPr>
          </a:p>
        </p:txBody>
      </p:sp>
      <p:sp>
        <p:nvSpPr>
          <p:cNvPr id="572" name="Google Shape;572;p44">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4"/>
          <p:cNvSpPr txBox="1"/>
          <p:nvPr/>
        </p:nvSpPr>
        <p:spPr>
          <a:xfrm>
            <a:off x="301375" y="4025400"/>
            <a:ext cx="8156700" cy="70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tr-TR" sz="1800" b="1">
                <a:solidFill>
                  <a:srgbClr val="FF9900"/>
                </a:solidFill>
              </a:rPr>
              <a:t>Subtract the sum of previous digits (1 + 2 + 3 = and 123-6 = 117)</a:t>
            </a:r>
            <a:endParaRPr sz="1800" b="1">
              <a:solidFill>
                <a:srgbClr val="FF9900"/>
              </a:solidFill>
            </a:endParaRPr>
          </a:p>
          <a:p>
            <a:pPr marL="0" lvl="0" indent="0" algn="ctr" rtl="0">
              <a:lnSpc>
                <a:spcPct val="115000"/>
              </a:lnSpc>
              <a:spcBef>
                <a:spcPts val="0"/>
              </a:spcBef>
              <a:spcAft>
                <a:spcPts val="0"/>
              </a:spcAft>
              <a:buNone/>
            </a:pPr>
            <a:endParaRPr sz="1800" b="1">
              <a:solidFill>
                <a:srgbClr val="FF99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45"/>
          <p:cNvSpPr txBox="1">
            <a:spLocks noGrp="1"/>
          </p:cNvSpPr>
          <p:nvPr>
            <p:ph type="title"/>
          </p:nvPr>
        </p:nvSpPr>
        <p:spPr>
          <a:xfrm>
            <a:off x="457200" y="192650"/>
            <a:ext cx="81567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sz="4000">
                <a:solidFill>
                  <a:srgbClr val="741B47"/>
                </a:solidFill>
              </a:rPr>
              <a:t>Pattern Recognition Exercises</a:t>
            </a:r>
            <a:endParaRPr sz="4000">
              <a:solidFill>
                <a:srgbClr val="741B47"/>
              </a:solidFill>
            </a:endParaRPr>
          </a:p>
        </p:txBody>
      </p:sp>
      <p:sp>
        <p:nvSpPr>
          <p:cNvPr id="579" name="Google Shape;579;p45"/>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25</a:t>
            </a:fld>
            <a:endParaRPr/>
          </a:p>
        </p:txBody>
      </p:sp>
      <p:sp>
        <p:nvSpPr>
          <p:cNvPr id="580" name="Google Shape;580;p45"/>
          <p:cNvSpPr txBox="1">
            <a:spLocks noGrp="1"/>
          </p:cNvSpPr>
          <p:nvPr>
            <p:ph type="body" idx="1"/>
          </p:nvPr>
        </p:nvSpPr>
        <p:spPr>
          <a:xfrm>
            <a:off x="76200" y="1443950"/>
            <a:ext cx="8702400" cy="8997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tr-TR" sz="2400">
                <a:solidFill>
                  <a:srgbClr val="000000"/>
                </a:solidFill>
                <a:latin typeface="Arial"/>
                <a:ea typeface="Arial"/>
                <a:cs typeface="Arial"/>
                <a:sym typeface="Arial"/>
              </a:rPr>
              <a:t>Look at the following number patterns and find the sequence.</a:t>
            </a:r>
            <a:endParaRPr sz="2400">
              <a:solidFill>
                <a:srgbClr val="000000"/>
              </a:solidFill>
              <a:latin typeface="Arial"/>
              <a:ea typeface="Arial"/>
              <a:cs typeface="Arial"/>
              <a:sym typeface="Arial"/>
            </a:endParaRPr>
          </a:p>
          <a:p>
            <a:pPr marL="0" lvl="0" indent="0" algn="l" rtl="0">
              <a:spcBef>
                <a:spcPts val="600"/>
              </a:spcBef>
              <a:spcAft>
                <a:spcPts val="0"/>
              </a:spcAft>
              <a:buNone/>
            </a:pPr>
            <a:endParaRPr/>
          </a:p>
        </p:txBody>
      </p:sp>
      <p:sp>
        <p:nvSpPr>
          <p:cNvPr id="581" name="Google Shape;581;p45"/>
          <p:cNvSpPr txBox="1">
            <a:spLocks noGrp="1"/>
          </p:cNvSpPr>
          <p:nvPr>
            <p:ph type="body" idx="1"/>
          </p:nvPr>
        </p:nvSpPr>
        <p:spPr>
          <a:xfrm>
            <a:off x="184350" y="2734675"/>
            <a:ext cx="8702400" cy="8997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tr-TR" sz="4400" b="1">
                <a:solidFill>
                  <a:srgbClr val="434343"/>
                </a:solidFill>
                <a:latin typeface="Arial"/>
                <a:ea typeface="Arial"/>
                <a:cs typeface="Arial"/>
                <a:sym typeface="Arial"/>
              </a:rPr>
              <a:t>849   352   768   493   527   </a:t>
            </a:r>
            <a:r>
              <a:rPr lang="tr-TR" sz="4400" b="1">
                <a:solidFill>
                  <a:srgbClr val="FF9900"/>
                </a:solidFill>
                <a:latin typeface="Arial"/>
                <a:ea typeface="Arial"/>
                <a:cs typeface="Arial"/>
                <a:sym typeface="Arial"/>
              </a:rPr>
              <a:t>__</a:t>
            </a:r>
            <a:endParaRPr sz="2400">
              <a:solidFill>
                <a:srgbClr val="434343"/>
              </a:solidFill>
              <a:latin typeface="Arial"/>
              <a:ea typeface="Arial"/>
              <a:cs typeface="Arial"/>
              <a:sym typeface="Arial"/>
            </a:endParaRPr>
          </a:p>
          <a:p>
            <a:pPr marL="0" lvl="0" indent="0" algn="l" rtl="0">
              <a:spcBef>
                <a:spcPts val="600"/>
              </a:spcBef>
              <a:spcAft>
                <a:spcPts val="0"/>
              </a:spcAft>
              <a:buNone/>
            </a:pPr>
            <a:endParaRPr>
              <a:solidFill>
                <a:srgbClr val="434343"/>
              </a:solidFill>
            </a:endParaRPr>
          </a:p>
        </p:txBody>
      </p:sp>
      <p:sp>
        <p:nvSpPr>
          <p:cNvPr id="582" name="Google Shape;582;p45">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5"/>
          <p:cNvSpPr txBox="1"/>
          <p:nvPr/>
        </p:nvSpPr>
        <p:spPr>
          <a:xfrm>
            <a:off x="301375" y="4025400"/>
            <a:ext cx="8156700" cy="70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800" b="1">
              <a:solidFill>
                <a:srgbClr val="FF99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6"/>
          <p:cNvSpPr txBox="1">
            <a:spLocks noGrp="1"/>
          </p:cNvSpPr>
          <p:nvPr>
            <p:ph type="title"/>
          </p:nvPr>
        </p:nvSpPr>
        <p:spPr>
          <a:xfrm>
            <a:off x="457200" y="192650"/>
            <a:ext cx="81567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sz="4000">
                <a:solidFill>
                  <a:srgbClr val="741B47"/>
                </a:solidFill>
              </a:rPr>
              <a:t>Pattern Recognition Exercises</a:t>
            </a:r>
            <a:endParaRPr sz="4000">
              <a:solidFill>
                <a:srgbClr val="741B47"/>
              </a:solidFill>
            </a:endParaRPr>
          </a:p>
        </p:txBody>
      </p:sp>
      <p:sp>
        <p:nvSpPr>
          <p:cNvPr id="589" name="Google Shape;589;p46"/>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26</a:t>
            </a:fld>
            <a:endParaRPr/>
          </a:p>
        </p:txBody>
      </p:sp>
      <p:sp>
        <p:nvSpPr>
          <p:cNvPr id="590" name="Google Shape;590;p46"/>
          <p:cNvSpPr txBox="1">
            <a:spLocks noGrp="1"/>
          </p:cNvSpPr>
          <p:nvPr>
            <p:ph type="body" idx="1"/>
          </p:nvPr>
        </p:nvSpPr>
        <p:spPr>
          <a:xfrm>
            <a:off x="76200" y="1443950"/>
            <a:ext cx="8702400" cy="8997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tr-TR" sz="2400">
                <a:solidFill>
                  <a:srgbClr val="000000"/>
                </a:solidFill>
                <a:latin typeface="Arial"/>
                <a:ea typeface="Arial"/>
                <a:cs typeface="Arial"/>
                <a:sym typeface="Arial"/>
              </a:rPr>
              <a:t>Look at the following number patterns and find the sequence.</a:t>
            </a:r>
            <a:endParaRPr sz="2400">
              <a:solidFill>
                <a:srgbClr val="000000"/>
              </a:solidFill>
              <a:latin typeface="Arial"/>
              <a:ea typeface="Arial"/>
              <a:cs typeface="Arial"/>
              <a:sym typeface="Arial"/>
            </a:endParaRPr>
          </a:p>
          <a:p>
            <a:pPr marL="0" lvl="0" indent="0" algn="l" rtl="0">
              <a:spcBef>
                <a:spcPts val="600"/>
              </a:spcBef>
              <a:spcAft>
                <a:spcPts val="0"/>
              </a:spcAft>
              <a:buNone/>
            </a:pPr>
            <a:endParaRPr/>
          </a:p>
        </p:txBody>
      </p:sp>
      <p:sp>
        <p:nvSpPr>
          <p:cNvPr id="591" name="Google Shape;591;p46"/>
          <p:cNvSpPr txBox="1">
            <a:spLocks noGrp="1"/>
          </p:cNvSpPr>
          <p:nvPr>
            <p:ph type="body" idx="1"/>
          </p:nvPr>
        </p:nvSpPr>
        <p:spPr>
          <a:xfrm>
            <a:off x="184350" y="2734675"/>
            <a:ext cx="8702400" cy="8997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tr-TR" sz="4400" b="1">
                <a:solidFill>
                  <a:srgbClr val="434343"/>
                </a:solidFill>
                <a:latin typeface="Arial"/>
                <a:ea typeface="Arial"/>
                <a:cs typeface="Arial"/>
                <a:sym typeface="Arial"/>
              </a:rPr>
              <a:t>849   352   768   493   527   </a:t>
            </a:r>
            <a:r>
              <a:rPr lang="tr-TR" sz="4400" b="1">
                <a:solidFill>
                  <a:srgbClr val="FF9900"/>
                </a:solidFill>
                <a:latin typeface="Arial"/>
                <a:ea typeface="Arial"/>
                <a:cs typeface="Arial"/>
                <a:sym typeface="Arial"/>
              </a:rPr>
              <a:t>684</a:t>
            </a:r>
            <a:endParaRPr sz="4400" b="1">
              <a:solidFill>
                <a:srgbClr val="FF9900"/>
              </a:solidFill>
              <a:latin typeface="Arial"/>
              <a:ea typeface="Arial"/>
              <a:cs typeface="Arial"/>
              <a:sym typeface="Arial"/>
            </a:endParaRPr>
          </a:p>
          <a:p>
            <a:pPr marL="0" lvl="0" indent="0" algn="ctr" rtl="0">
              <a:lnSpc>
                <a:spcPct val="115000"/>
              </a:lnSpc>
              <a:spcBef>
                <a:spcPts val="0"/>
              </a:spcBef>
              <a:spcAft>
                <a:spcPts val="0"/>
              </a:spcAft>
              <a:buNone/>
            </a:pPr>
            <a:endParaRPr sz="2400">
              <a:solidFill>
                <a:srgbClr val="434343"/>
              </a:solidFill>
              <a:latin typeface="Arial"/>
              <a:ea typeface="Arial"/>
              <a:cs typeface="Arial"/>
              <a:sym typeface="Arial"/>
            </a:endParaRPr>
          </a:p>
          <a:p>
            <a:pPr marL="0" lvl="0" indent="0" algn="l" rtl="0">
              <a:spcBef>
                <a:spcPts val="600"/>
              </a:spcBef>
              <a:spcAft>
                <a:spcPts val="0"/>
              </a:spcAft>
              <a:buNone/>
            </a:pPr>
            <a:endParaRPr>
              <a:solidFill>
                <a:srgbClr val="434343"/>
              </a:solidFill>
            </a:endParaRPr>
          </a:p>
        </p:txBody>
      </p:sp>
      <p:sp>
        <p:nvSpPr>
          <p:cNvPr id="592" name="Google Shape;592;p46">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6"/>
          <p:cNvSpPr txBox="1"/>
          <p:nvPr/>
        </p:nvSpPr>
        <p:spPr>
          <a:xfrm>
            <a:off x="301375" y="4025400"/>
            <a:ext cx="8156700" cy="70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tr-TR" sz="1800" b="1">
                <a:solidFill>
                  <a:srgbClr val="FF9900"/>
                </a:solidFill>
              </a:rPr>
              <a:t>The numbers are 84935276 repeated and then split into groups of 3 digits</a:t>
            </a:r>
            <a:endParaRPr sz="1800" b="1">
              <a:solidFill>
                <a:srgbClr val="FF9900"/>
              </a:solidFill>
            </a:endParaRPr>
          </a:p>
          <a:p>
            <a:pPr marL="0" lvl="0" indent="0" algn="l" rtl="0">
              <a:lnSpc>
                <a:spcPct val="115000"/>
              </a:lnSpc>
              <a:spcBef>
                <a:spcPts val="0"/>
              </a:spcBef>
              <a:spcAft>
                <a:spcPts val="0"/>
              </a:spcAft>
              <a:buNone/>
            </a:pPr>
            <a:endParaRPr sz="1800" b="1">
              <a:solidFill>
                <a:srgbClr val="FF9900"/>
              </a:solidFill>
            </a:endParaRPr>
          </a:p>
          <a:p>
            <a:pPr marL="0" lvl="0" indent="0" algn="ctr" rtl="0">
              <a:lnSpc>
                <a:spcPct val="115000"/>
              </a:lnSpc>
              <a:spcBef>
                <a:spcPts val="0"/>
              </a:spcBef>
              <a:spcAft>
                <a:spcPts val="0"/>
              </a:spcAft>
              <a:buNone/>
            </a:pPr>
            <a:endParaRPr sz="1800" b="1">
              <a:solidFill>
                <a:srgbClr val="FF99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7"/>
          <p:cNvSpPr txBox="1">
            <a:spLocks noGrp="1"/>
          </p:cNvSpPr>
          <p:nvPr>
            <p:ph type="title"/>
          </p:nvPr>
        </p:nvSpPr>
        <p:spPr>
          <a:xfrm>
            <a:off x="457200" y="192650"/>
            <a:ext cx="81567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sz="4000">
                <a:solidFill>
                  <a:srgbClr val="741B47"/>
                </a:solidFill>
              </a:rPr>
              <a:t>Pattern Recognition Exercises</a:t>
            </a:r>
            <a:endParaRPr sz="4000">
              <a:solidFill>
                <a:srgbClr val="741B47"/>
              </a:solidFill>
            </a:endParaRPr>
          </a:p>
        </p:txBody>
      </p:sp>
      <p:sp>
        <p:nvSpPr>
          <p:cNvPr id="599" name="Google Shape;599;p47"/>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27</a:t>
            </a:fld>
            <a:endParaRPr/>
          </a:p>
        </p:txBody>
      </p:sp>
      <p:sp>
        <p:nvSpPr>
          <p:cNvPr id="600" name="Google Shape;600;p47"/>
          <p:cNvSpPr txBox="1">
            <a:spLocks noGrp="1"/>
          </p:cNvSpPr>
          <p:nvPr>
            <p:ph type="body" idx="1"/>
          </p:nvPr>
        </p:nvSpPr>
        <p:spPr>
          <a:xfrm>
            <a:off x="76200" y="1443950"/>
            <a:ext cx="8702400" cy="8997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tr-TR" sz="2400">
                <a:solidFill>
                  <a:srgbClr val="000000"/>
                </a:solidFill>
                <a:latin typeface="Arial"/>
                <a:ea typeface="Arial"/>
                <a:cs typeface="Arial"/>
                <a:sym typeface="Arial"/>
              </a:rPr>
              <a:t>Look at the following number patterns and find the sequence.</a:t>
            </a:r>
            <a:endParaRPr sz="2400">
              <a:solidFill>
                <a:srgbClr val="000000"/>
              </a:solidFill>
              <a:latin typeface="Arial"/>
              <a:ea typeface="Arial"/>
              <a:cs typeface="Arial"/>
              <a:sym typeface="Arial"/>
            </a:endParaRPr>
          </a:p>
          <a:p>
            <a:pPr marL="0" lvl="0" indent="0" algn="l" rtl="0">
              <a:spcBef>
                <a:spcPts val="600"/>
              </a:spcBef>
              <a:spcAft>
                <a:spcPts val="0"/>
              </a:spcAft>
              <a:buNone/>
            </a:pPr>
            <a:endParaRPr/>
          </a:p>
        </p:txBody>
      </p:sp>
      <p:sp>
        <p:nvSpPr>
          <p:cNvPr id="601" name="Google Shape;601;p47"/>
          <p:cNvSpPr txBox="1">
            <a:spLocks noGrp="1"/>
          </p:cNvSpPr>
          <p:nvPr>
            <p:ph type="body" idx="1"/>
          </p:nvPr>
        </p:nvSpPr>
        <p:spPr>
          <a:xfrm>
            <a:off x="184350" y="2734675"/>
            <a:ext cx="8702400" cy="8997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tr-TR" sz="4400" b="1">
                <a:solidFill>
                  <a:srgbClr val="434343"/>
                </a:solidFill>
                <a:latin typeface="Arial"/>
                <a:ea typeface="Arial"/>
                <a:cs typeface="Arial"/>
                <a:sym typeface="Arial"/>
              </a:rPr>
              <a:t>12   48   163   26   412   </a:t>
            </a:r>
            <a:r>
              <a:rPr lang="tr-TR" sz="4400" b="1">
                <a:solidFill>
                  <a:srgbClr val="FF9900"/>
                </a:solidFill>
                <a:latin typeface="Arial"/>
                <a:ea typeface="Arial"/>
                <a:cs typeface="Arial"/>
                <a:sym typeface="Arial"/>
              </a:rPr>
              <a:t>?</a:t>
            </a:r>
            <a:endParaRPr sz="4400" b="1">
              <a:solidFill>
                <a:srgbClr val="FF9900"/>
              </a:solidFill>
              <a:latin typeface="Arial"/>
              <a:ea typeface="Arial"/>
              <a:cs typeface="Arial"/>
              <a:sym typeface="Arial"/>
            </a:endParaRPr>
          </a:p>
          <a:p>
            <a:pPr marL="0" lvl="0" indent="0" algn="ctr" rtl="0">
              <a:lnSpc>
                <a:spcPct val="115000"/>
              </a:lnSpc>
              <a:spcBef>
                <a:spcPts val="0"/>
              </a:spcBef>
              <a:spcAft>
                <a:spcPts val="0"/>
              </a:spcAft>
              <a:buNone/>
            </a:pPr>
            <a:endParaRPr sz="2400">
              <a:solidFill>
                <a:srgbClr val="434343"/>
              </a:solidFill>
              <a:latin typeface="Arial"/>
              <a:ea typeface="Arial"/>
              <a:cs typeface="Arial"/>
              <a:sym typeface="Arial"/>
            </a:endParaRPr>
          </a:p>
          <a:p>
            <a:pPr marL="0" lvl="0" indent="0" algn="l" rtl="0">
              <a:spcBef>
                <a:spcPts val="600"/>
              </a:spcBef>
              <a:spcAft>
                <a:spcPts val="0"/>
              </a:spcAft>
              <a:buNone/>
            </a:pPr>
            <a:endParaRPr>
              <a:solidFill>
                <a:srgbClr val="434343"/>
              </a:solidFill>
            </a:endParaRPr>
          </a:p>
        </p:txBody>
      </p:sp>
      <p:pic>
        <p:nvPicPr>
          <p:cNvPr id="602" name="Google Shape;602;p47">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603" name="Google Shape;603;p47">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8"/>
          <p:cNvSpPr txBox="1">
            <a:spLocks noGrp="1"/>
          </p:cNvSpPr>
          <p:nvPr>
            <p:ph type="title"/>
          </p:nvPr>
        </p:nvSpPr>
        <p:spPr>
          <a:xfrm>
            <a:off x="457200" y="192650"/>
            <a:ext cx="81567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sz="4000">
                <a:solidFill>
                  <a:srgbClr val="741B47"/>
                </a:solidFill>
              </a:rPr>
              <a:t>Pattern Recognition Exercises</a:t>
            </a:r>
            <a:endParaRPr sz="4000">
              <a:solidFill>
                <a:srgbClr val="741B47"/>
              </a:solidFill>
            </a:endParaRPr>
          </a:p>
        </p:txBody>
      </p:sp>
      <p:sp>
        <p:nvSpPr>
          <p:cNvPr id="609" name="Google Shape;609;p48"/>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28</a:t>
            </a:fld>
            <a:endParaRPr/>
          </a:p>
        </p:txBody>
      </p:sp>
      <p:sp>
        <p:nvSpPr>
          <p:cNvPr id="610" name="Google Shape;610;p48"/>
          <p:cNvSpPr txBox="1">
            <a:spLocks noGrp="1"/>
          </p:cNvSpPr>
          <p:nvPr>
            <p:ph type="body" idx="1"/>
          </p:nvPr>
        </p:nvSpPr>
        <p:spPr>
          <a:xfrm>
            <a:off x="76200" y="1443950"/>
            <a:ext cx="8702400" cy="8997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tr-TR" sz="2400">
                <a:solidFill>
                  <a:srgbClr val="000000"/>
                </a:solidFill>
                <a:latin typeface="Arial"/>
                <a:ea typeface="Arial"/>
                <a:cs typeface="Arial"/>
                <a:sym typeface="Arial"/>
              </a:rPr>
              <a:t>Look at the following number patterns and find the sequence.</a:t>
            </a:r>
            <a:endParaRPr sz="2400">
              <a:solidFill>
                <a:srgbClr val="000000"/>
              </a:solidFill>
              <a:latin typeface="Arial"/>
              <a:ea typeface="Arial"/>
              <a:cs typeface="Arial"/>
              <a:sym typeface="Arial"/>
            </a:endParaRPr>
          </a:p>
          <a:p>
            <a:pPr marL="0" lvl="0" indent="0" algn="l" rtl="0">
              <a:spcBef>
                <a:spcPts val="600"/>
              </a:spcBef>
              <a:spcAft>
                <a:spcPts val="0"/>
              </a:spcAft>
              <a:buNone/>
            </a:pPr>
            <a:endParaRPr/>
          </a:p>
        </p:txBody>
      </p:sp>
      <p:sp>
        <p:nvSpPr>
          <p:cNvPr id="611" name="Google Shape;611;p48"/>
          <p:cNvSpPr txBox="1">
            <a:spLocks noGrp="1"/>
          </p:cNvSpPr>
          <p:nvPr>
            <p:ph type="body" idx="1"/>
          </p:nvPr>
        </p:nvSpPr>
        <p:spPr>
          <a:xfrm>
            <a:off x="184350" y="2734675"/>
            <a:ext cx="8702400" cy="8997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tr-TR" sz="4400" b="1">
                <a:solidFill>
                  <a:srgbClr val="434343"/>
                </a:solidFill>
                <a:latin typeface="Arial"/>
                <a:ea typeface="Arial"/>
                <a:cs typeface="Arial"/>
                <a:sym typeface="Arial"/>
              </a:rPr>
              <a:t>12   48   163   26   412   </a:t>
            </a:r>
            <a:r>
              <a:rPr lang="tr-TR" sz="4400" b="1">
                <a:solidFill>
                  <a:srgbClr val="FF9900"/>
                </a:solidFill>
                <a:latin typeface="Arial"/>
                <a:ea typeface="Arial"/>
                <a:cs typeface="Arial"/>
                <a:sym typeface="Arial"/>
              </a:rPr>
              <a:t>8</a:t>
            </a:r>
            <a:endParaRPr sz="4400" b="1">
              <a:solidFill>
                <a:srgbClr val="FF9900"/>
              </a:solidFill>
              <a:latin typeface="Arial"/>
              <a:ea typeface="Arial"/>
              <a:cs typeface="Arial"/>
              <a:sym typeface="Arial"/>
            </a:endParaRPr>
          </a:p>
          <a:p>
            <a:pPr marL="0" lvl="0" indent="0" algn="ctr" rtl="0">
              <a:lnSpc>
                <a:spcPct val="115000"/>
              </a:lnSpc>
              <a:spcBef>
                <a:spcPts val="0"/>
              </a:spcBef>
              <a:spcAft>
                <a:spcPts val="0"/>
              </a:spcAft>
              <a:buNone/>
            </a:pPr>
            <a:endParaRPr sz="2400">
              <a:solidFill>
                <a:srgbClr val="434343"/>
              </a:solidFill>
              <a:latin typeface="Arial"/>
              <a:ea typeface="Arial"/>
              <a:cs typeface="Arial"/>
              <a:sym typeface="Arial"/>
            </a:endParaRPr>
          </a:p>
          <a:p>
            <a:pPr marL="0" lvl="0" indent="0" algn="l" rtl="0">
              <a:spcBef>
                <a:spcPts val="600"/>
              </a:spcBef>
              <a:spcAft>
                <a:spcPts val="0"/>
              </a:spcAft>
              <a:buNone/>
            </a:pPr>
            <a:endParaRPr>
              <a:solidFill>
                <a:srgbClr val="434343"/>
              </a:solidFill>
            </a:endParaRPr>
          </a:p>
        </p:txBody>
      </p:sp>
      <p:sp>
        <p:nvSpPr>
          <p:cNvPr id="612" name="Google Shape;612;p48">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8"/>
          <p:cNvSpPr txBox="1"/>
          <p:nvPr/>
        </p:nvSpPr>
        <p:spPr>
          <a:xfrm>
            <a:off x="76200" y="4025400"/>
            <a:ext cx="8927700" cy="70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tr-TR" sz="1800" b="1">
                <a:solidFill>
                  <a:srgbClr val="FF9900"/>
                </a:solidFill>
              </a:rPr>
              <a:t>The spaces are incorrectly added, when they are correct it is a simple x 2 pattern</a:t>
            </a:r>
            <a:endParaRPr sz="1800" b="1">
              <a:solidFill>
                <a:srgbClr val="FF9900"/>
              </a:solidFill>
            </a:endParaRPr>
          </a:p>
          <a:p>
            <a:pPr marL="0" lvl="0" indent="0" algn="l" rtl="0">
              <a:lnSpc>
                <a:spcPct val="115000"/>
              </a:lnSpc>
              <a:spcBef>
                <a:spcPts val="0"/>
              </a:spcBef>
              <a:spcAft>
                <a:spcPts val="0"/>
              </a:spcAft>
              <a:buNone/>
            </a:pPr>
            <a:endParaRPr sz="1800" b="1">
              <a:solidFill>
                <a:srgbClr val="FF9900"/>
              </a:solidFill>
            </a:endParaRPr>
          </a:p>
          <a:p>
            <a:pPr marL="0" lvl="0" indent="0" algn="l" rtl="0">
              <a:lnSpc>
                <a:spcPct val="115000"/>
              </a:lnSpc>
              <a:spcBef>
                <a:spcPts val="0"/>
              </a:spcBef>
              <a:spcAft>
                <a:spcPts val="0"/>
              </a:spcAft>
              <a:buNone/>
            </a:pPr>
            <a:endParaRPr sz="1800" b="1">
              <a:solidFill>
                <a:srgbClr val="FF9900"/>
              </a:solidFill>
            </a:endParaRPr>
          </a:p>
          <a:p>
            <a:pPr marL="0" lvl="0" indent="0" algn="ctr" rtl="0">
              <a:lnSpc>
                <a:spcPct val="115000"/>
              </a:lnSpc>
              <a:spcBef>
                <a:spcPts val="0"/>
              </a:spcBef>
              <a:spcAft>
                <a:spcPts val="0"/>
              </a:spcAft>
              <a:buNone/>
            </a:pPr>
            <a:endParaRPr sz="1800" b="1">
              <a:solidFill>
                <a:srgbClr val="FF99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49"/>
          <p:cNvSpPr txBox="1">
            <a:spLocks noGrp="1"/>
          </p:cNvSpPr>
          <p:nvPr>
            <p:ph type="title"/>
          </p:nvPr>
        </p:nvSpPr>
        <p:spPr>
          <a:xfrm>
            <a:off x="457200" y="192650"/>
            <a:ext cx="81567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sz="4000">
                <a:solidFill>
                  <a:srgbClr val="741B47"/>
                </a:solidFill>
              </a:rPr>
              <a:t>Pattern Recognition Exercises</a:t>
            </a:r>
            <a:endParaRPr sz="4000">
              <a:solidFill>
                <a:srgbClr val="741B47"/>
              </a:solidFill>
            </a:endParaRPr>
          </a:p>
        </p:txBody>
      </p:sp>
      <p:sp>
        <p:nvSpPr>
          <p:cNvPr id="619" name="Google Shape;619;p49"/>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29</a:t>
            </a:fld>
            <a:endParaRPr/>
          </a:p>
        </p:txBody>
      </p:sp>
      <p:pic>
        <p:nvPicPr>
          <p:cNvPr id="620" name="Google Shape;620;p49"/>
          <p:cNvPicPr preferRelativeResize="0"/>
          <p:nvPr/>
        </p:nvPicPr>
        <p:blipFill>
          <a:blip r:embed="rId3">
            <a:alphaModFix/>
          </a:blip>
          <a:stretch>
            <a:fillRect/>
          </a:stretch>
        </p:blipFill>
        <p:spPr>
          <a:xfrm>
            <a:off x="1859375" y="1580125"/>
            <a:ext cx="5504750" cy="3292400"/>
          </a:xfrm>
          <a:prstGeom prst="rect">
            <a:avLst/>
          </a:prstGeom>
          <a:noFill/>
          <a:ln>
            <a:noFill/>
          </a:ln>
        </p:spPr>
      </p:pic>
      <p:sp>
        <p:nvSpPr>
          <p:cNvPr id="621" name="Google Shape;621;p49"/>
          <p:cNvSpPr txBox="1">
            <a:spLocks noGrp="1"/>
          </p:cNvSpPr>
          <p:nvPr>
            <p:ph type="body" idx="1"/>
          </p:nvPr>
        </p:nvSpPr>
        <p:spPr>
          <a:xfrm>
            <a:off x="184350" y="769050"/>
            <a:ext cx="8702400" cy="8997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tr-TR" sz="2400" b="1">
                <a:solidFill>
                  <a:srgbClr val="000000"/>
                </a:solidFill>
                <a:latin typeface="Arial"/>
                <a:ea typeface="Arial"/>
                <a:cs typeface="Arial"/>
                <a:sym typeface="Arial"/>
              </a:rPr>
              <a:t>Look at the following number patterns and find the sequence.</a:t>
            </a:r>
            <a:endParaRPr sz="2400" b="1">
              <a:solidFill>
                <a:srgbClr val="000000"/>
              </a:solidFill>
              <a:latin typeface="Arial"/>
              <a:ea typeface="Arial"/>
              <a:cs typeface="Arial"/>
              <a:sym typeface="Arial"/>
            </a:endParaRPr>
          </a:p>
          <a:p>
            <a:pPr marL="0" lvl="0" indent="0" algn="l" rtl="0">
              <a:spcBef>
                <a:spcPts val="600"/>
              </a:spcBef>
              <a:spcAft>
                <a:spcPts val="0"/>
              </a:spcAft>
              <a:buNone/>
            </a:pPr>
            <a:endParaRPr b="1">
              <a:latin typeface="Barlow"/>
              <a:ea typeface="Barlow"/>
              <a:cs typeface="Barlow"/>
              <a:sym typeface="Barlow"/>
            </a:endParaRPr>
          </a:p>
        </p:txBody>
      </p:sp>
      <p:pic>
        <p:nvPicPr>
          <p:cNvPr id="622" name="Google Shape;622;p49">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623" name="Google Shape;623;p49">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390"/>
        <p:cNvGrpSpPr/>
        <p:nvPr/>
      </p:nvGrpSpPr>
      <p:grpSpPr>
        <a:xfrm>
          <a:off x="0" y="0"/>
          <a:ext cx="0" cy="0"/>
          <a:chOff x="0" y="0"/>
          <a:chExt cx="0" cy="0"/>
        </a:xfrm>
      </p:grpSpPr>
      <p:sp>
        <p:nvSpPr>
          <p:cNvPr id="391" name="Google Shape;391;p23"/>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txBox="1">
            <a:spLocks noGrp="1"/>
          </p:cNvSpPr>
          <p:nvPr>
            <p:ph type="title"/>
          </p:nvPr>
        </p:nvSpPr>
        <p:spPr>
          <a:xfrm>
            <a:off x="520950" y="428125"/>
            <a:ext cx="8102100" cy="10968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tr-TR" sz="2400">
                <a:solidFill>
                  <a:srgbClr val="0A3534"/>
                </a:solidFill>
                <a:latin typeface="Proxima Nova Semibold"/>
                <a:ea typeface="Proxima Nova Semibold"/>
                <a:cs typeface="Proxima Nova Semibold"/>
                <a:sym typeface="Proxima Nova Semibold"/>
              </a:rPr>
              <a:t>Were  you able to finish pre-class work for Computational Thinking?</a:t>
            </a:r>
            <a:endParaRPr sz="2400"/>
          </a:p>
        </p:txBody>
      </p:sp>
      <p:pic>
        <p:nvPicPr>
          <p:cNvPr id="393" name="Google Shape;393;p23"/>
          <p:cNvPicPr preferRelativeResize="0"/>
          <p:nvPr/>
        </p:nvPicPr>
        <p:blipFill rotWithShape="1">
          <a:blip r:embed="rId3">
            <a:alphaModFix/>
          </a:blip>
          <a:srcRect l="29" r="39"/>
          <a:stretch/>
        </p:blipFill>
        <p:spPr>
          <a:xfrm>
            <a:off x="520950" y="872093"/>
            <a:ext cx="8102100" cy="3704114"/>
          </a:xfrm>
          <a:prstGeom prst="rect">
            <a:avLst/>
          </a:prstGeom>
          <a:noFill/>
          <a:ln>
            <a:noFill/>
          </a:ln>
        </p:spPr>
      </p:pic>
      <p:pic>
        <p:nvPicPr>
          <p:cNvPr id="394" name="Google Shape;394;p23"/>
          <p:cNvPicPr preferRelativeResize="0"/>
          <p:nvPr/>
        </p:nvPicPr>
        <p:blipFill>
          <a:blip r:embed="rId4">
            <a:alphaModFix/>
          </a:blip>
          <a:stretch>
            <a:fillRect/>
          </a:stretch>
        </p:blipFill>
        <p:spPr>
          <a:xfrm>
            <a:off x="786375" y="1524775"/>
            <a:ext cx="2411775" cy="2411750"/>
          </a:xfrm>
          <a:prstGeom prst="rect">
            <a:avLst/>
          </a:prstGeom>
          <a:noFill/>
          <a:ln>
            <a:noFill/>
          </a:ln>
        </p:spPr>
      </p:pic>
      <p:pic>
        <p:nvPicPr>
          <p:cNvPr id="395" name="Google Shape;395;p23"/>
          <p:cNvPicPr preferRelativeResize="0"/>
          <p:nvPr/>
        </p:nvPicPr>
        <p:blipFill>
          <a:blip r:embed="rId5">
            <a:alphaModFix/>
          </a:blip>
          <a:stretch>
            <a:fillRect/>
          </a:stretch>
        </p:blipFill>
        <p:spPr>
          <a:xfrm>
            <a:off x="5954200" y="1524763"/>
            <a:ext cx="2411775" cy="2411775"/>
          </a:xfrm>
          <a:prstGeom prst="rect">
            <a:avLst/>
          </a:prstGeom>
          <a:noFill/>
          <a:ln>
            <a:noFill/>
          </a:ln>
        </p:spPr>
      </p:pic>
      <p:pic>
        <p:nvPicPr>
          <p:cNvPr id="396" name="Google Shape;396;p23">
            <a:hlinkClick r:id="rId6"/>
          </p:cNvPr>
          <p:cNvPicPr preferRelativeResize="0"/>
          <p:nvPr/>
        </p:nvPicPr>
        <p:blipFill>
          <a:blip r:embed="rId7">
            <a:alphaModFix/>
          </a:blip>
          <a:stretch>
            <a:fillRect/>
          </a:stretch>
        </p:blipFill>
        <p:spPr>
          <a:xfrm>
            <a:off x="0" y="4429125"/>
            <a:ext cx="9144000" cy="714375"/>
          </a:xfrm>
          <a:prstGeom prst="rect">
            <a:avLst/>
          </a:prstGeom>
          <a:noFill/>
          <a:ln>
            <a:noFill/>
          </a:ln>
        </p:spPr>
      </p:pic>
      <p:sp>
        <p:nvSpPr>
          <p:cNvPr id="397" name="Google Shape;397;p23">
            <a:hlinkClick r:id="rId8"/>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50"/>
          <p:cNvSpPr txBox="1">
            <a:spLocks noGrp="1"/>
          </p:cNvSpPr>
          <p:nvPr>
            <p:ph type="title"/>
          </p:nvPr>
        </p:nvSpPr>
        <p:spPr>
          <a:xfrm>
            <a:off x="457200" y="192648"/>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Abstraction</a:t>
            </a:r>
            <a:endParaRPr>
              <a:solidFill>
                <a:srgbClr val="741B47"/>
              </a:solidFill>
            </a:endParaRPr>
          </a:p>
        </p:txBody>
      </p:sp>
      <p:sp>
        <p:nvSpPr>
          <p:cNvPr id="629" name="Google Shape;629;p50"/>
          <p:cNvSpPr txBox="1">
            <a:spLocks noGrp="1"/>
          </p:cNvSpPr>
          <p:nvPr>
            <p:ph type="body" idx="1"/>
          </p:nvPr>
        </p:nvSpPr>
        <p:spPr>
          <a:xfrm>
            <a:off x="501500" y="1157300"/>
            <a:ext cx="5596500" cy="3573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tr-TR"/>
              <a:t>Abstraction is getting rid of the useless information that is not going to have any contribution to the solution.</a:t>
            </a:r>
            <a:endParaRPr/>
          </a:p>
          <a:p>
            <a:pPr marL="0" lvl="0" indent="0" algn="l" rtl="0">
              <a:spcBef>
                <a:spcPts val="600"/>
              </a:spcBef>
              <a:spcAft>
                <a:spcPts val="0"/>
              </a:spcAft>
              <a:buNone/>
            </a:pPr>
            <a:endParaRPr/>
          </a:p>
          <a:p>
            <a:pPr marL="0" lvl="0" indent="0" algn="l" rtl="0">
              <a:spcBef>
                <a:spcPts val="600"/>
              </a:spcBef>
              <a:spcAft>
                <a:spcPts val="0"/>
              </a:spcAft>
              <a:buNone/>
            </a:pPr>
            <a:r>
              <a:rPr lang="tr-TR"/>
              <a:t>Abstraction is the core concept of computer science and computational thinking. To be able to express a real world problem to a computer, the problem has to be abstract.</a:t>
            </a:r>
            <a:endParaRPr/>
          </a:p>
        </p:txBody>
      </p:sp>
      <p:sp>
        <p:nvSpPr>
          <p:cNvPr id="630" name="Google Shape;630;p50"/>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30</a:t>
            </a:fld>
            <a:endParaRPr/>
          </a:p>
        </p:txBody>
      </p:sp>
      <p:pic>
        <p:nvPicPr>
          <p:cNvPr id="631" name="Google Shape;631;p50"/>
          <p:cNvPicPr preferRelativeResize="0"/>
          <p:nvPr/>
        </p:nvPicPr>
        <p:blipFill>
          <a:blip r:embed="rId3">
            <a:alphaModFix/>
          </a:blip>
          <a:stretch>
            <a:fillRect/>
          </a:stretch>
        </p:blipFill>
        <p:spPr>
          <a:xfrm>
            <a:off x="6669900" y="706049"/>
            <a:ext cx="1946300" cy="1462500"/>
          </a:xfrm>
          <a:prstGeom prst="rect">
            <a:avLst/>
          </a:prstGeom>
          <a:noFill/>
          <a:ln>
            <a:noFill/>
          </a:ln>
        </p:spPr>
      </p:pic>
      <p:pic>
        <p:nvPicPr>
          <p:cNvPr id="632" name="Google Shape;632;p50"/>
          <p:cNvPicPr preferRelativeResize="0"/>
          <p:nvPr/>
        </p:nvPicPr>
        <p:blipFill>
          <a:blip r:embed="rId4">
            <a:alphaModFix/>
          </a:blip>
          <a:stretch>
            <a:fillRect/>
          </a:stretch>
        </p:blipFill>
        <p:spPr>
          <a:xfrm>
            <a:off x="6098000" y="2500575"/>
            <a:ext cx="2810375" cy="2087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51"/>
          <p:cNvSpPr txBox="1">
            <a:spLocks noGrp="1"/>
          </p:cNvSpPr>
          <p:nvPr>
            <p:ph type="title"/>
          </p:nvPr>
        </p:nvSpPr>
        <p:spPr>
          <a:xfrm>
            <a:off x="457200" y="192648"/>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Let’s abstract stuff!</a:t>
            </a:r>
            <a:endParaRPr>
              <a:solidFill>
                <a:srgbClr val="741B47"/>
              </a:solidFill>
            </a:endParaRPr>
          </a:p>
        </p:txBody>
      </p:sp>
      <p:sp>
        <p:nvSpPr>
          <p:cNvPr id="638" name="Google Shape;638;p51"/>
          <p:cNvSpPr txBox="1">
            <a:spLocks noGrp="1"/>
          </p:cNvSpPr>
          <p:nvPr>
            <p:ph type="body" idx="1"/>
          </p:nvPr>
        </p:nvSpPr>
        <p:spPr>
          <a:xfrm>
            <a:off x="528625" y="905525"/>
            <a:ext cx="8267400" cy="1666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tr-TR" sz="1800"/>
              <a:t>The key part of abstraction is ignoring the useless aspects of something and including the beneficial aspects. So, find out the useless aspects that are going to be ignored and the beneficial aspects that are going to be considered of the items below. Try going abstract as far as possible. (For example a house is nothing but a shelter for humans when you look abstractly)</a:t>
            </a:r>
            <a:endParaRPr sz="1800"/>
          </a:p>
        </p:txBody>
      </p:sp>
      <p:sp>
        <p:nvSpPr>
          <p:cNvPr id="639" name="Google Shape;639;p51"/>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31</a:t>
            </a:fld>
            <a:endParaRPr/>
          </a:p>
        </p:txBody>
      </p:sp>
      <p:sp>
        <p:nvSpPr>
          <p:cNvPr id="640" name="Google Shape;640;p51"/>
          <p:cNvSpPr txBox="1"/>
          <p:nvPr/>
        </p:nvSpPr>
        <p:spPr>
          <a:xfrm>
            <a:off x="582800" y="2609025"/>
            <a:ext cx="5150400" cy="18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a:latin typeface="Barlow Light"/>
                <a:ea typeface="Barlow Light"/>
                <a:cs typeface="Barlow Light"/>
                <a:sym typeface="Barlow Light"/>
              </a:rPr>
              <a:t>Car</a:t>
            </a:r>
            <a:endParaRPr>
              <a:latin typeface="Barlow Light"/>
              <a:ea typeface="Barlow Light"/>
              <a:cs typeface="Barlow Light"/>
              <a:sym typeface="Barlow Light"/>
            </a:endParaRPr>
          </a:p>
          <a:p>
            <a:pPr marL="0" lvl="0" indent="0" algn="l" rtl="0">
              <a:spcBef>
                <a:spcPts val="0"/>
              </a:spcBef>
              <a:spcAft>
                <a:spcPts val="0"/>
              </a:spcAft>
              <a:buNone/>
            </a:pPr>
            <a:endParaRPr>
              <a:latin typeface="Barlow Light"/>
              <a:ea typeface="Barlow Light"/>
              <a:cs typeface="Barlow Light"/>
              <a:sym typeface="Barlow Light"/>
            </a:endParaRPr>
          </a:p>
          <a:p>
            <a:pPr marL="0" lvl="0" indent="0" algn="l" rtl="0">
              <a:spcBef>
                <a:spcPts val="0"/>
              </a:spcBef>
              <a:spcAft>
                <a:spcPts val="0"/>
              </a:spcAft>
              <a:buNone/>
            </a:pPr>
            <a:r>
              <a:rPr lang="tr-TR">
                <a:latin typeface="Barlow Light"/>
                <a:ea typeface="Barlow Light"/>
                <a:cs typeface="Barlow Light"/>
                <a:sym typeface="Barlow Light"/>
              </a:rPr>
              <a:t>Pencil</a:t>
            </a:r>
            <a:endParaRPr>
              <a:latin typeface="Barlow Light"/>
              <a:ea typeface="Barlow Light"/>
              <a:cs typeface="Barlow Light"/>
              <a:sym typeface="Barlow Light"/>
            </a:endParaRPr>
          </a:p>
          <a:p>
            <a:pPr marL="0" lvl="0" indent="0" algn="l" rtl="0">
              <a:spcBef>
                <a:spcPts val="0"/>
              </a:spcBef>
              <a:spcAft>
                <a:spcPts val="0"/>
              </a:spcAft>
              <a:buNone/>
            </a:pPr>
            <a:endParaRPr>
              <a:latin typeface="Barlow Light"/>
              <a:ea typeface="Barlow Light"/>
              <a:cs typeface="Barlow Light"/>
              <a:sym typeface="Barlow Light"/>
            </a:endParaRPr>
          </a:p>
          <a:p>
            <a:pPr marL="0" lvl="0" indent="0" algn="l" rtl="0">
              <a:spcBef>
                <a:spcPts val="0"/>
              </a:spcBef>
              <a:spcAft>
                <a:spcPts val="0"/>
              </a:spcAft>
              <a:buNone/>
            </a:pPr>
            <a:r>
              <a:rPr lang="tr-TR">
                <a:latin typeface="Barlow Light"/>
                <a:ea typeface="Barlow Light"/>
                <a:cs typeface="Barlow Light"/>
                <a:sym typeface="Barlow Light"/>
              </a:rPr>
              <a:t>House</a:t>
            </a:r>
            <a:endParaRPr>
              <a:latin typeface="Barlow Light"/>
              <a:ea typeface="Barlow Light"/>
              <a:cs typeface="Barlow Light"/>
              <a:sym typeface="Barlow Light"/>
            </a:endParaRPr>
          </a:p>
          <a:p>
            <a:pPr marL="0" lvl="0" indent="0" algn="l" rtl="0">
              <a:spcBef>
                <a:spcPts val="0"/>
              </a:spcBef>
              <a:spcAft>
                <a:spcPts val="0"/>
              </a:spcAft>
              <a:buNone/>
            </a:pPr>
            <a:endParaRPr>
              <a:latin typeface="Barlow Light"/>
              <a:ea typeface="Barlow Light"/>
              <a:cs typeface="Barlow Light"/>
              <a:sym typeface="Barlow Light"/>
            </a:endParaRPr>
          </a:p>
          <a:p>
            <a:pPr marL="0" lvl="0" indent="0" algn="l" rtl="0">
              <a:spcBef>
                <a:spcPts val="0"/>
              </a:spcBef>
              <a:spcAft>
                <a:spcPts val="0"/>
              </a:spcAft>
              <a:buNone/>
            </a:pPr>
            <a:r>
              <a:rPr lang="tr-TR">
                <a:latin typeface="Barlow Light"/>
                <a:ea typeface="Barlow Light"/>
                <a:cs typeface="Barlow Light"/>
                <a:sym typeface="Barlow Light"/>
              </a:rPr>
              <a:t>Mobile phone</a:t>
            </a:r>
            <a:endParaRPr>
              <a:latin typeface="Barlow Light"/>
              <a:ea typeface="Barlow Light"/>
              <a:cs typeface="Barlow Light"/>
              <a:sym typeface="Barlow Light"/>
            </a:endParaRPr>
          </a:p>
        </p:txBody>
      </p:sp>
      <p:sp>
        <p:nvSpPr>
          <p:cNvPr id="641" name="Google Shape;641;p51"/>
          <p:cNvSpPr txBox="1"/>
          <p:nvPr/>
        </p:nvSpPr>
        <p:spPr>
          <a:xfrm>
            <a:off x="4063825" y="3029175"/>
            <a:ext cx="4845300" cy="15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a:solidFill>
                  <a:srgbClr val="FF0000"/>
                </a:solidFill>
                <a:latin typeface="Barlow Light"/>
                <a:ea typeface="Barlow Light"/>
                <a:cs typeface="Barlow Light"/>
                <a:sym typeface="Barlow Light"/>
              </a:rPr>
              <a:t>HINT:</a:t>
            </a:r>
            <a:r>
              <a:rPr lang="tr-TR">
                <a:latin typeface="Barlow Light"/>
                <a:ea typeface="Barlow Light"/>
                <a:cs typeface="Barlow Light"/>
                <a:sym typeface="Barlow Light"/>
              </a:rPr>
              <a:t> Think of what do these objects help solving and which aspects of them wouldn’t prevent them from solving that particular problem.</a:t>
            </a:r>
            <a:endParaRPr>
              <a:latin typeface="Barlow Light"/>
              <a:ea typeface="Barlow Light"/>
              <a:cs typeface="Barlow Light"/>
              <a:sym typeface="Barlow Light"/>
            </a:endParaRPr>
          </a:p>
        </p:txBody>
      </p:sp>
      <p:pic>
        <p:nvPicPr>
          <p:cNvPr id="642" name="Google Shape;642;p51"/>
          <p:cNvPicPr preferRelativeResize="0"/>
          <p:nvPr/>
        </p:nvPicPr>
        <p:blipFill>
          <a:blip r:embed="rId3">
            <a:alphaModFix/>
          </a:blip>
          <a:stretch>
            <a:fillRect/>
          </a:stretch>
        </p:blipFill>
        <p:spPr>
          <a:xfrm>
            <a:off x="2303338" y="2520925"/>
            <a:ext cx="902425" cy="644600"/>
          </a:xfrm>
          <a:prstGeom prst="rect">
            <a:avLst/>
          </a:prstGeom>
          <a:noFill/>
          <a:ln>
            <a:noFill/>
          </a:ln>
        </p:spPr>
      </p:pic>
      <p:pic>
        <p:nvPicPr>
          <p:cNvPr id="643" name="Google Shape;643;p51"/>
          <p:cNvPicPr preferRelativeResize="0"/>
          <p:nvPr/>
        </p:nvPicPr>
        <p:blipFill>
          <a:blip r:embed="rId4">
            <a:alphaModFix/>
          </a:blip>
          <a:stretch>
            <a:fillRect/>
          </a:stretch>
        </p:blipFill>
        <p:spPr>
          <a:xfrm>
            <a:off x="2518425" y="3029175"/>
            <a:ext cx="472250" cy="426925"/>
          </a:xfrm>
          <a:prstGeom prst="rect">
            <a:avLst/>
          </a:prstGeom>
          <a:noFill/>
          <a:ln>
            <a:noFill/>
          </a:ln>
        </p:spPr>
      </p:pic>
      <p:pic>
        <p:nvPicPr>
          <p:cNvPr id="644" name="Google Shape;644;p51"/>
          <p:cNvPicPr preferRelativeResize="0"/>
          <p:nvPr/>
        </p:nvPicPr>
        <p:blipFill>
          <a:blip r:embed="rId5">
            <a:alphaModFix/>
          </a:blip>
          <a:stretch>
            <a:fillRect/>
          </a:stretch>
        </p:blipFill>
        <p:spPr>
          <a:xfrm>
            <a:off x="2518425" y="3408650"/>
            <a:ext cx="400512" cy="552025"/>
          </a:xfrm>
          <a:prstGeom prst="rect">
            <a:avLst/>
          </a:prstGeom>
          <a:noFill/>
          <a:ln>
            <a:noFill/>
          </a:ln>
        </p:spPr>
      </p:pic>
      <p:pic>
        <p:nvPicPr>
          <p:cNvPr id="645" name="Google Shape;645;p51"/>
          <p:cNvPicPr preferRelativeResize="0"/>
          <p:nvPr/>
        </p:nvPicPr>
        <p:blipFill>
          <a:blip r:embed="rId6">
            <a:alphaModFix/>
          </a:blip>
          <a:stretch>
            <a:fillRect/>
          </a:stretch>
        </p:blipFill>
        <p:spPr>
          <a:xfrm>
            <a:off x="2518415" y="4018700"/>
            <a:ext cx="472250" cy="526063"/>
          </a:xfrm>
          <a:prstGeom prst="rect">
            <a:avLst/>
          </a:prstGeom>
          <a:noFill/>
          <a:ln>
            <a:noFill/>
          </a:ln>
        </p:spPr>
      </p:pic>
      <p:pic>
        <p:nvPicPr>
          <p:cNvPr id="646" name="Google Shape;646;p51">
            <a:hlinkClick r:id="rId7"/>
          </p:cNvPr>
          <p:cNvPicPr preferRelativeResize="0"/>
          <p:nvPr/>
        </p:nvPicPr>
        <p:blipFill>
          <a:blip r:embed="rId8">
            <a:alphaModFix/>
          </a:blip>
          <a:stretch>
            <a:fillRect/>
          </a:stretch>
        </p:blipFill>
        <p:spPr>
          <a:xfrm>
            <a:off x="0" y="4429125"/>
            <a:ext cx="9144000" cy="714375"/>
          </a:xfrm>
          <a:prstGeom prst="rect">
            <a:avLst/>
          </a:prstGeom>
          <a:noFill/>
          <a:ln>
            <a:noFill/>
          </a:ln>
        </p:spPr>
      </p:pic>
      <p:sp>
        <p:nvSpPr>
          <p:cNvPr id="647" name="Google Shape;647;p51">
            <a:hlinkClick r:id="rId9"/>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2"/>
          <p:cNvSpPr txBox="1">
            <a:spLocks noGrp="1"/>
          </p:cNvSpPr>
          <p:nvPr>
            <p:ph type="title"/>
          </p:nvPr>
        </p:nvSpPr>
        <p:spPr>
          <a:xfrm>
            <a:off x="457200" y="192648"/>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Let’s Abstract Stuff!</a:t>
            </a:r>
            <a:endParaRPr>
              <a:solidFill>
                <a:srgbClr val="741B47"/>
              </a:solidFill>
            </a:endParaRPr>
          </a:p>
        </p:txBody>
      </p:sp>
      <p:sp>
        <p:nvSpPr>
          <p:cNvPr id="653" name="Google Shape;653;p52"/>
          <p:cNvSpPr txBox="1">
            <a:spLocks noGrp="1"/>
          </p:cNvSpPr>
          <p:nvPr>
            <p:ph type="body" idx="1"/>
          </p:nvPr>
        </p:nvSpPr>
        <p:spPr>
          <a:xfrm>
            <a:off x="508275" y="1330650"/>
            <a:ext cx="6605700" cy="3603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tr-TR"/>
              <a:t>The abstractions should look something like this:</a:t>
            </a:r>
            <a:endParaRPr/>
          </a:p>
        </p:txBody>
      </p:sp>
      <p:sp>
        <p:nvSpPr>
          <p:cNvPr id="654" name="Google Shape;654;p52"/>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32</a:t>
            </a:fld>
            <a:endParaRPr/>
          </a:p>
        </p:txBody>
      </p:sp>
      <p:graphicFrame>
        <p:nvGraphicFramePr>
          <p:cNvPr id="655" name="Google Shape;655;p52"/>
          <p:cNvGraphicFramePr/>
          <p:nvPr/>
        </p:nvGraphicFramePr>
        <p:xfrm>
          <a:off x="911850" y="2284100"/>
          <a:ext cx="3000000" cy="3000000"/>
        </p:xfrm>
        <a:graphic>
          <a:graphicData uri="http://schemas.openxmlformats.org/drawingml/2006/table">
            <a:tbl>
              <a:tblPr>
                <a:noFill/>
                <a:tableStyleId>{B798B767-2ECB-441D-B0BF-1AC06DFF395E}</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tr-TR"/>
                        <a:t>Object</a:t>
                      </a:r>
                      <a:endParaRPr/>
                    </a:p>
                  </a:txBody>
                  <a:tcPr marL="91425" marR="91425" marT="91425" marB="91425"/>
                </a:tc>
                <a:tc>
                  <a:txBody>
                    <a:bodyPr/>
                    <a:lstStyle/>
                    <a:p>
                      <a:pPr marL="0" lvl="0" indent="0" algn="l" rtl="0">
                        <a:spcBef>
                          <a:spcPts val="0"/>
                        </a:spcBef>
                        <a:spcAft>
                          <a:spcPts val="0"/>
                        </a:spcAft>
                        <a:buNone/>
                      </a:pPr>
                      <a:r>
                        <a:rPr lang="tr-TR"/>
                        <a:t>Include</a:t>
                      </a:r>
                      <a:endParaRPr/>
                    </a:p>
                  </a:txBody>
                  <a:tcPr marL="91425" marR="91425" marT="91425" marB="91425"/>
                </a:tc>
                <a:tc>
                  <a:txBody>
                    <a:bodyPr/>
                    <a:lstStyle/>
                    <a:p>
                      <a:pPr marL="0" lvl="0" indent="0" algn="l" rtl="0">
                        <a:spcBef>
                          <a:spcPts val="0"/>
                        </a:spcBef>
                        <a:spcAft>
                          <a:spcPts val="0"/>
                        </a:spcAft>
                        <a:buNone/>
                      </a:pPr>
                      <a:r>
                        <a:rPr lang="tr-TR"/>
                        <a:t>Ignore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tr-TR"/>
                        <a:t>Car</a:t>
                      </a:r>
                      <a:endParaRPr/>
                    </a:p>
                  </a:txBody>
                  <a:tcPr marL="91425" marR="91425" marT="91425" marB="91425"/>
                </a:tc>
                <a:tc>
                  <a:txBody>
                    <a:bodyPr/>
                    <a:lstStyle/>
                    <a:p>
                      <a:pPr marL="0" lvl="0" indent="0" algn="l" rtl="0">
                        <a:spcBef>
                          <a:spcPts val="0"/>
                        </a:spcBef>
                        <a:spcAft>
                          <a:spcPts val="0"/>
                        </a:spcAft>
                        <a:buNone/>
                      </a:pPr>
                      <a:r>
                        <a:rPr lang="tr-TR"/>
                        <a:t>Engine, tires, rims, seat</a:t>
                      </a:r>
                      <a:endParaRPr/>
                    </a:p>
                  </a:txBody>
                  <a:tcPr marL="91425" marR="91425" marT="91425" marB="91425"/>
                </a:tc>
                <a:tc>
                  <a:txBody>
                    <a:bodyPr/>
                    <a:lstStyle/>
                    <a:p>
                      <a:pPr marL="0" lvl="0" indent="0" algn="l" rtl="0">
                        <a:spcBef>
                          <a:spcPts val="0"/>
                        </a:spcBef>
                        <a:spcAft>
                          <a:spcPts val="0"/>
                        </a:spcAft>
                        <a:buNone/>
                      </a:pPr>
                      <a:r>
                        <a:rPr lang="tr-TR"/>
                        <a:t>Color, shape, trunk, radio</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tr-TR"/>
                        <a:t>Pencil</a:t>
                      </a:r>
                      <a:endParaRPr/>
                    </a:p>
                  </a:txBody>
                  <a:tcPr marL="91425" marR="91425" marT="91425" marB="91425"/>
                </a:tc>
                <a:tc>
                  <a:txBody>
                    <a:bodyPr/>
                    <a:lstStyle/>
                    <a:p>
                      <a:pPr marL="0" lvl="0" indent="0" algn="l" rtl="0">
                        <a:spcBef>
                          <a:spcPts val="0"/>
                        </a:spcBef>
                        <a:spcAft>
                          <a:spcPts val="0"/>
                        </a:spcAft>
                        <a:buNone/>
                      </a:pPr>
                      <a:r>
                        <a:rPr lang="tr-TR"/>
                        <a:t>color of the tip, grip</a:t>
                      </a:r>
                      <a:endParaRPr/>
                    </a:p>
                  </a:txBody>
                  <a:tcPr marL="91425" marR="91425" marT="91425" marB="91425"/>
                </a:tc>
                <a:tc>
                  <a:txBody>
                    <a:bodyPr/>
                    <a:lstStyle/>
                    <a:p>
                      <a:pPr marL="0" lvl="0" indent="0" algn="l" rtl="0">
                        <a:spcBef>
                          <a:spcPts val="0"/>
                        </a:spcBef>
                        <a:spcAft>
                          <a:spcPts val="0"/>
                        </a:spcAft>
                        <a:buNone/>
                      </a:pPr>
                      <a:r>
                        <a:rPr lang="tr-TR"/>
                        <a:t>material, brand, type</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tr-TR"/>
                        <a:t>Mobile phone</a:t>
                      </a:r>
                      <a:endParaRPr/>
                    </a:p>
                  </a:txBody>
                  <a:tcPr marL="91425" marR="91425" marT="91425" marB="91425"/>
                </a:tc>
                <a:tc>
                  <a:txBody>
                    <a:bodyPr/>
                    <a:lstStyle/>
                    <a:p>
                      <a:pPr marL="0" lvl="0" indent="0" algn="l" rtl="0">
                        <a:spcBef>
                          <a:spcPts val="0"/>
                        </a:spcBef>
                        <a:spcAft>
                          <a:spcPts val="0"/>
                        </a:spcAft>
                        <a:buNone/>
                      </a:pPr>
                      <a:r>
                        <a:rPr lang="tr-TR"/>
                        <a:t>speaker, microphone,cellular</a:t>
                      </a:r>
                      <a:endParaRPr/>
                    </a:p>
                  </a:txBody>
                  <a:tcPr marL="91425" marR="91425" marT="91425" marB="91425"/>
                </a:tc>
                <a:tc>
                  <a:txBody>
                    <a:bodyPr/>
                    <a:lstStyle/>
                    <a:p>
                      <a:pPr marL="0" lvl="0" indent="0" algn="l" rtl="0">
                        <a:spcBef>
                          <a:spcPts val="0"/>
                        </a:spcBef>
                        <a:spcAft>
                          <a:spcPts val="0"/>
                        </a:spcAft>
                        <a:buNone/>
                      </a:pPr>
                      <a:r>
                        <a:rPr lang="tr-TR"/>
                        <a:t>color, brand, camera</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3"/>
          <p:cNvSpPr txBox="1">
            <a:spLocks noGrp="1"/>
          </p:cNvSpPr>
          <p:nvPr>
            <p:ph type="ctrTitle"/>
          </p:nvPr>
        </p:nvSpPr>
        <p:spPr>
          <a:xfrm>
            <a:off x="1085850" y="1906425"/>
            <a:ext cx="6717300" cy="1011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600">
                <a:solidFill>
                  <a:srgbClr val="741B47"/>
                </a:solidFill>
                <a:latin typeface="Raleway Medium"/>
                <a:ea typeface="Raleway Medium"/>
                <a:cs typeface="Raleway Medium"/>
                <a:sym typeface="Raleway Medium"/>
              </a:rPr>
              <a:t>Algorithm Design</a:t>
            </a:r>
            <a:endParaRPr sz="4600">
              <a:solidFill>
                <a:srgbClr val="741B47"/>
              </a:solidFill>
              <a:latin typeface="Raleway Medium"/>
              <a:ea typeface="Raleway Medium"/>
              <a:cs typeface="Raleway Medium"/>
              <a:sym typeface="Raleway Medium"/>
            </a:endParaRPr>
          </a:p>
        </p:txBody>
      </p:sp>
      <p:sp>
        <p:nvSpPr>
          <p:cNvPr id="661" name="Google Shape;661;p5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4</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4"/>
          <p:cNvSpPr txBox="1">
            <a:spLocks noGrp="1"/>
          </p:cNvSpPr>
          <p:nvPr>
            <p:ph type="title"/>
          </p:nvPr>
        </p:nvSpPr>
        <p:spPr>
          <a:xfrm>
            <a:off x="457200" y="192650"/>
            <a:ext cx="81078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Brief Explanation of Algorithm</a:t>
            </a:r>
            <a:endParaRPr>
              <a:solidFill>
                <a:srgbClr val="741B47"/>
              </a:solidFill>
            </a:endParaRPr>
          </a:p>
        </p:txBody>
      </p:sp>
      <p:sp>
        <p:nvSpPr>
          <p:cNvPr id="667" name="Google Shape;667;p54"/>
          <p:cNvSpPr txBox="1">
            <a:spLocks noGrp="1"/>
          </p:cNvSpPr>
          <p:nvPr>
            <p:ph type="body" idx="1"/>
          </p:nvPr>
        </p:nvSpPr>
        <p:spPr>
          <a:xfrm>
            <a:off x="501500" y="1508650"/>
            <a:ext cx="6605700" cy="36033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tr-TR"/>
              <a:t>An algorithm is a sequence of clearly defined steps to describe a process.</a:t>
            </a:r>
            <a:endParaRPr/>
          </a:p>
          <a:p>
            <a:pPr marL="457200" lvl="0" indent="-342900" algn="l" rtl="0">
              <a:spcBef>
                <a:spcPts val="0"/>
              </a:spcBef>
              <a:spcAft>
                <a:spcPts val="0"/>
              </a:spcAft>
              <a:buSzPts val="1800"/>
              <a:buChar char="▸"/>
            </a:pPr>
            <a:r>
              <a:rPr lang="tr-TR"/>
              <a:t>Algorithms are useful when we wish to explain someone else or a computer how to carry out steps.</a:t>
            </a:r>
            <a:endParaRPr/>
          </a:p>
          <a:p>
            <a:pPr marL="457200" lvl="0" indent="-342900" algn="l" rtl="0">
              <a:spcBef>
                <a:spcPts val="0"/>
              </a:spcBef>
              <a:spcAft>
                <a:spcPts val="0"/>
              </a:spcAft>
              <a:buSzPts val="1800"/>
              <a:buChar char="▸"/>
            </a:pPr>
            <a:r>
              <a:rPr lang="tr-TR"/>
              <a:t>Algorithms are important for programming because a correct algorithm is the ultimate basis of any computer-based solution.</a:t>
            </a:r>
            <a:endParaRPr/>
          </a:p>
        </p:txBody>
      </p:sp>
      <p:sp>
        <p:nvSpPr>
          <p:cNvPr id="668" name="Google Shape;668;p54"/>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55"/>
          <p:cNvSpPr txBox="1">
            <a:spLocks noGrp="1"/>
          </p:cNvSpPr>
          <p:nvPr>
            <p:ph type="title"/>
          </p:nvPr>
        </p:nvSpPr>
        <p:spPr>
          <a:xfrm>
            <a:off x="457200" y="192648"/>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Let’s brew a coffee</a:t>
            </a:r>
            <a:endParaRPr>
              <a:solidFill>
                <a:srgbClr val="741B47"/>
              </a:solidFill>
            </a:endParaRPr>
          </a:p>
        </p:txBody>
      </p:sp>
      <p:sp>
        <p:nvSpPr>
          <p:cNvPr id="674" name="Google Shape;674;p55"/>
          <p:cNvSpPr txBox="1">
            <a:spLocks noGrp="1"/>
          </p:cNvSpPr>
          <p:nvPr>
            <p:ph type="body" idx="1"/>
          </p:nvPr>
        </p:nvSpPr>
        <p:spPr>
          <a:xfrm>
            <a:off x="2189825" y="2064100"/>
            <a:ext cx="3258000" cy="1724700"/>
          </a:xfrm>
          <a:prstGeom prst="rect">
            <a:avLst/>
          </a:prstGeom>
        </p:spPr>
        <p:txBody>
          <a:bodyPr spcFirstLastPara="1" wrap="square" lIns="0" tIns="0" rIns="0" bIns="0" anchor="t" anchorCtr="0">
            <a:noAutofit/>
          </a:bodyPr>
          <a:lstStyle/>
          <a:p>
            <a:pPr marL="457200" lvl="0" indent="0" algn="ctr" rtl="0">
              <a:spcBef>
                <a:spcPts val="600"/>
              </a:spcBef>
              <a:spcAft>
                <a:spcPts val="0"/>
              </a:spcAft>
              <a:buNone/>
            </a:pPr>
            <a:r>
              <a:rPr lang="tr-TR" sz="7000" b="1">
                <a:solidFill>
                  <a:srgbClr val="FF9900"/>
                </a:solidFill>
                <a:latin typeface="Barlow"/>
                <a:ea typeface="Barlow"/>
                <a:cs typeface="Barlow"/>
                <a:sym typeface="Barlow"/>
              </a:rPr>
              <a:t>?</a:t>
            </a:r>
            <a:endParaRPr sz="7000" b="1">
              <a:solidFill>
                <a:srgbClr val="FF9900"/>
              </a:solidFill>
              <a:latin typeface="Barlow"/>
              <a:ea typeface="Barlow"/>
              <a:cs typeface="Barlow"/>
              <a:sym typeface="Barlow"/>
            </a:endParaRPr>
          </a:p>
        </p:txBody>
      </p:sp>
      <p:sp>
        <p:nvSpPr>
          <p:cNvPr id="675" name="Google Shape;675;p55"/>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35</a:t>
            </a:fld>
            <a:endParaRPr/>
          </a:p>
        </p:txBody>
      </p:sp>
      <p:pic>
        <p:nvPicPr>
          <p:cNvPr id="676" name="Google Shape;676;p55">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677" name="Google Shape;677;p55">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681"/>
        <p:cNvGrpSpPr/>
        <p:nvPr/>
      </p:nvGrpSpPr>
      <p:grpSpPr>
        <a:xfrm>
          <a:off x="0" y="0"/>
          <a:ext cx="0" cy="0"/>
          <a:chOff x="0" y="0"/>
          <a:chExt cx="0" cy="0"/>
        </a:xfrm>
      </p:grpSpPr>
      <p:sp>
        <p:nvSpPr>
          <p:cNvPr id="682" name="Google Shape;682;p56"/>
          <p:cNvSpPr txBox="1">
            <a:spLocks noGrp="1"/>
          </p:cNvSpPr>
          <p:nvPr>
            <p:ph type="title"/>
          </p:nvPr>
        </p:nvSpPr>
        <p:spPr>
          <a:xfrm>
            <a:off x="457200" y="192648"/>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Exact Instructions</a:t>
            </a:r>
            <a:endParaRPr>
              <a:solidFill>
                <a:srgbClr val="741B47"/>
              </a:solidFill>
            </a:endParaRPr>
          </a:p>
        </p:txBody>
      </p:sp>
      <p:sp>
        <p:nvSpPr>
          <p:cNvPr id="683" name="Google Shape;683;p56"/>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36</a:t>
            </a:fld>
            <a:endParaRPr/>
          </a:p>
        </p:txBody>
      </p:sp>
      <p:pic>
        <p:nvPicPr>
          <p:cNvPr id="684" name="Google Shape;684;p56"/>
          <p:cNvPicPr preferRelativeResize="0"/>
          <p:nvPr/>
        </p:nvPicPr>
        <p:blipFill>
          <a:blip r:embed="rId3">
            <a:alphaModFix/>
          </a:blip>
          <a:stretch>
            <a:fillRect/>
          </a:stretch>
        </p:blipFill>
        <p:spPr>
          <a:xfrm>
            <a:off x="1552000" y="1073173"/>
            <a:ext cx="6228852" cy="356335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7"/>
          <p:cNvSpPr txBox="1">
            <a:spLocks noGrp="1"/>
          </p:cNvSpPr>
          <p:nvPr>
            <p:ph type="title"/>
          </p:nvPr>
        </p:nvSpPr>
        <p:spPr>
          <a:xfrm>
            <a:off x="457200" y="40250"/>
            <a:ext cx="82416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Let’s take attendance</a:t>
            </a:r>
            <a:endParaRPr>
              <a:solidFill>
                <a:srgbClr val="741B47"/>
              </a:solidFill>
            </a:endParaRPr>
          </a:p>
        </p:txBody>
      </p:sp>
      <p:sp>
        <p:nvSpPr>
          <p:cNvPr id="690" name="Google Shape;690;p57"/>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37</a:t>
            </a:fld>
            <a:endParaRPr/>
          </a:p>
        </p:txBody>
      </p:sp>
      <p:sp>
        <p:nvSpPr>
          <p:cNvPr id="691" name="Google Shape;691;p57"/>
          <p:cNvSpPr txBox="1"/>
          <p:nvPr/>
        </p:nvSpPr>
        <p:spPr>
          <a:xfrm>
            <a:off x="1752600" y="681400"/>
            <a:ext cx="5586000" cy="4354500"/>
          </a:xfrm>
          <a:prstGeom prst="rect">
            <a:avLst/>
          </a:prstGeom>
          <a:noFill/>
          <a:ln>
            <a:noFill/>
          </a:ln>
        </p:spPr>
        <p:txBody>
          <a:bodyPr spcFirstLastPara="1" wrap="square" lIns="91425" tIns="91425" rIns="91425" bIns="91425" anchor="t" anchorCtr="0">
            <a:noAutofit/>
          </a:bodyPr>
          <a:lstStyle/>
          <a:p>
            <a:pPr marL="0" lvl="0" indent="0" algn="l" rtl="0">
              <a:lnSpc>
                <a:spcPct val="125454"/>
              </a:lnSpc>
              <a:spcBef>
                <a:spcPts val="0"/>
              </a:spcBef>
              <a:spcAft>
                <a:spcPts val="0"/>
              </a:spcAft>
              <a:buNone/>
            </a:pPr>
            <a:r>
              <a:rPr lang="tr-TR" sz="2000">
                <a:solidFill>
                  <a:srgbClr val="434343"/>
                </a:solidFill>
              </a:rPr>
              <a:t> 1 stand up</a:t>
            </a:r>
            <a:endParaRPr sz="2000">
              <a:solidFill>
                <a:srgbClr val="434343"/>
              </a:solidFill>
            </a:endParaRPr>
          </a:p>
          <a:p>
            <a:pPr marL="0" lvl="0" indent="0" algn="l" rtl="0">
              <a:lnSpc>
                <a:spcPct val="125454"/>
              </a:lnSpc>
              <a:spcBef>
                <a:spcPts val="0"/>
              </a:spcBef>
              <a:spcAft>
                <a:spcPts val="0"/>
              </a:spcAft>
              <a:buNone/>
            </a:pPr>
            <a:r>
              <a:rPr lang="tr-TR" sz="2000">
                <a:solidFill>
                  <a:srgbClr val="434343"/>
                </a:solidFill>
              </a:rPr>
              <a:t> 2  assign yourself the number 1</a:t>
            </a:r>
            <a:endParaRPr sz="2000">
              <a:solidFill>
                <a:srgbClr val="434343"/>
              </a:solidFill>
            </a:endParaRPr>
          </a:p>
          <a:p>
            <a:pPr marL="0" lvl="0" indent="0" algn="l" rtl="0">
              <a:lnSpc>
                <a:spcPct val="125454"/>
              </a:lnSpc>
              <a:spcBef>
                <a:spcPts val="0"/>
              </a:spcBef>
              <a:spcAft>
                <a:spcPts val="0"/>
              </a:spcAft>
              <a:buNone/>
            </a:pPr>
            <a:r>
              <a:rPr lang="tr-TR" sz="2000">
                <a:solidFill>
                  <a:srgbClr val="434343"/>
                </a:solidFill>
              </a:rPr>
              <a:t> 3  until only one person remains standing</a:t>
            </a:r>
            <a:endParaRPr sz="2000">
              <a:solidFill>
                <a:srgbClr val="434343"/>
              </a:solidFill>
            </a:endParaRPr>
          </a:p>
          <a:p>
            <a:pPr marL="0" lvl="0" indent="0" algn="l" rtl="0">
              <a:lnSpc>
                <a:spcPct val="125454"/>
              </a:lnSpc>
              <a:spcBef>
                <a:spcPts val="0"/>
              </a:spcBef>
              <a:spcAft>
                <a:spcPts val="0"/>
              </a:spcAft>
              <a:buNone/>
            </a:pPr>
            <a:r>
              <a:rPr lang="tr-TR" sz="2000">
                <a:solidFill>
                  <a:srgbClr val="434343"/>
                </a:solidFill>
              </a:rPr>
              <a:t> 4      pair off with someone else standing</a:t>
            </a:r>
            <a:endParaRPr sz="2000">
              <a:solidFill>
                <a:srgbClr val="434343"/>
              </a:solidFill>
            </a:endParaRPr>
          </a:p>
          <a:p>
            <a:pPr marL="0" lvl="0" indent="0" algn="l" rtl="0">
              <a:lnSpc>
                <a:spcPct val="125454"/>
              </a:lnSpc>
              <a:spcBef>
                <a:spcPts val="0"/>
              </a:spcBef>
              <a:spcAft>
                <a:spcPts val="0"/>
              </a:spcAft>
              <a:buNone/>
            </a:pPr>
            <a:r>
              <a:rPr lang="tr-TR" sz="2000">
                <a:solidFill>
                  <a:srgbClr val="434343"/>
                </a:solidFill>
              </a:rPr>
              <a:t> 5      add your numbers together</a:t>
            </a:r>
            <a:endParaRPr sz="2000">
              <a:solidFill>
                <a:srgbClr val="434343"/>
              </a:solidFill>
            </a:endParaRPr>
          </a:p>
          <a:p>
            <a:pPr marL="0" lvl="0" indent="0" algn="l" rtl="0">
              <a:lnSpc>
                <a:spcPct val="125454"/>
              </a:lnSpc>
              <a:spcBef>
                <a:spcPts val="0"/>
              </a:spcBef>
              <a:spcAft>
                <a:spcPts val="0"/>
              </a:spcAft>
              <a:buNone/>
            </a:pPr>
            <a:r>
              <a:rPr lang="tr-TR" sz="2000">
                <a:solidFill>
                  <a:srgbClr val="434343"/>
                </a:solidFill>
              </a:rPr>
              <a:t> 6      assign yourself the new number</a:t>
            </a:r>
            <a:endParaRPr sz="2000">
              <a:solidFill>
                <a:srgbClr val="434343"/>
              </a:solidFill>
            </a:endParaRPr>
          </a:p>
          <a:p>
            <a:pPr marL="0" lvl="0" indent="0" algn="l" rtl="0">
              <a:lnSpc>
                <a:spcPct val="125454"/>
              </a:lnSpc>
              <a:spcBef>
                <a:spcPts val="0"/>
              </a:spcBef>
              <a:spcAft>
                <a:spcPts val="0"/>
              </a:spcAft>
              <a:buNone/>
            </a:pPr>
            <a:r>
              <a:rPr lang="tr-TR" sz="2000">
                <a:solidFill>
                  <a:srgbClr val="434343"/>
                </a:solidFill>
              </a:rPr>
              <a:t> 7      choose one member of the pair to sit</a:t>
            </a:r>
            <a:endParaRPr sz="2000">
              <a:solidFill>
                <a:srgbClr val="434343"/>
              </a:solidFill>
            </a:endParaRPr>
          </a:p>
          <a:p>
            <a:pPr marL="0" lvl="0" indent="0" algn="l" rtl="0">
              <a:lnSpc>
                <a:spcPct val="125454"/>
              </a:lnSpc>
              <a:spcBef>
                <a:spcPts val="0"/>
              </a:spcBef>
              <a:spcAft>
                <a:spcPts val="0"/>
              </a:spcAft>
              <a:buNone/>
            </a:pPr>
            <a:r>
              <a:rPr lang="tr-TR" sz="2000">
                <a:solidFill>
                  <a:srgbClr val="434343"/>
                </a:solidFill>
              </a:rPr>
              <a:t> 8      if you are chosen</a:t>
            </a:r>
            <a:endParaRPr sz="2000">
              <a:solidFill>
                <a:srgbClr val="434343"/>
              </a:solidFill>
            </a:endParaRPr>
          </a:p>
          <a:p>
            <a:pPr marL="0" lvl="0" indent="0" algn="l" rtl="0">
              <a:lnSpc>
                <a:spcPct val="125454"/>
              </a:lnSpc>
              <a:spcBef>
                <a:spcPts val="0"/>
              </a:spcBef>
              <a:spcAft>
                <a:spcPts val="0"/>
              </a:spcAft>
              <a:buNone/>
            </a:pPr>
            <a:r>
              <a:rPr lang="tr-TR" sz="2000">
                <a:solidFill>
                  <a:srgbClr val="434343"/>
                </a:solidFill>
              </a:rPr>
              <a:t> 9         sit down and do nothing else</a:t>
            </a:r>
            <a:endParaRPr sz="2000">
              <a:solidFill>
                <a:srgbClr val="434343"/>
              </a:solidFill>
            </a:endParaRPr>
          </a:p>
          <a:p>
            <a:pPr marL="0" lvl="0" indent="0" algn="l" rtl="0">
              <a:lnSpc>
                <a:spcPct val="125454"/>
              </a:lnSpc>
              <a:spcBef>
                <a:spcPts val="0"/>
              </a:spcBef>
              <a:spcAft>
                <a:spcPts val="0"/>
              </a:spcAft>
              <a:buNone/>
            </a:pPr>
            <a:r>
              <a:rPr lang="tr-TR" sz="2000">
                <a:solidFill>
                  <a:srgbClr val="434343"/>
                </a:solidFill>
              </a:rPr>
              <a:t> 10  if you are standing</a:t>
            </a:r>
            <a:endParaRPr sz="2000">
              <a:solidFill>
                <a:srgbClr val="434343"/>
              </a:solidFill>
            </a:endParaRPr>
          </a:p>
          <a:p>
            <a:pPr marL="0" lvl="0" indent="0" algn="l" rtl="0">
              <a:lnSpc>
                <a:spcPct val="125454"/>
              </a:lnSpc>
              <a:spcBef>
                <a:spcPts val="0"/>
              </a:spcBef>
              <a:spcAft>
                <a:spcPts val="1800"/>
              </a:spcAft>
              <a:buNone/>
            </a:pPr>
            <a:r>
              <a:rPr lang="tr-TR" sz="2000">
                <a:solidFill>
                  <a:srgbClr val="434343"/>
                </a:solidFill>
              </a:rPr>
              <a:t> 11      report your number</a:t>
            </a:r>
            <a:endParaRPr sz="2000">
              <a:solidFill>
                <a:srgbClr val="434343"/>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8"/>
          <p:cNvSpPr txBox="1">
            <a:spLocks noGrp="1"/>
          </p:cNvSpPr>
          <p:nvPr>
            <p:ph type="title"/>
          </p:nvPr>
        </p:nvSpPr>
        <p:spPr>
          <a:xfrm>
            <a:off x="457200" y="192648"/>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How computers sort?</a:t>
            </a:r>
            <a:endParaRPr>
              <a:solidFill>
                <a:srgbClr val="741B47"/>
              </a:solidFill>
            </a:endParaRPr>
          </a:p>
        </p:txBody>
      </p:sp>
      <p:sp>
        <p:nvSpPr>
          <p:cNvPr id="697" name="Google Shape;697;p58"/>
          <p:cNvSpPr txBox="1">
            <a:spLocks noGrp="1"/>
          </p:cNvSpPr>
          <p:nvPr>
            <p:ph type="body" idx="1"/>
          </p:nvPr>
        </p:nvSpPr>
        <p:spPr>
          <a:xfrm>
            <a:off x="2282050" y="1967300"/>
            <a:ext cx="6316800" cy="231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tr-TR" sz="9600"/>
              <a:t>6 4 5 2 1 3</a:t>
            </a:r>
            <a:endParaRPr sz="9600"/>
          </a:p>
        </p:txBody>
      </p:sp>
      <p:sp>
        <p:nvSpPr>
          <p:cNvPr id="698" name="Google Shape;698;p58"/>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59"/>
          <p:cNvSpPr txBox="1">
            <a:spLocks noGrp="1"/>
          </p:cNvSpPr>
          <p:nvPr>
            <p:ph type="title"/>
          </p:nvPr>
        </p:nvSpPr>
        <p:spPr>
          <a:xfrm>
            <a:off x="457200" y="192648"/>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Real Industrial Application? APP1</a:t>
            </a:r>
            <a:endParaRPr>
              <a:solidFill>
                <a:srgbClr val="741B47"/>
              </a:solidFill>
            </a:endParaRPr>
          </a:p>
        </p:txBody>
      </p:sp>
      <p:sp>
        <p:nvSpPr>
          <p:cNvPr id="704" name="Google Shape;704;p59"/>
          <p:cNvSpPr txBox="1">
            <a:spLocks noGrp="1"/>
          </p:cNvSpPr>
          <p:nvPr>
            <p:ph type="body" idx="1"/>
          </p:nvPr>
        </p:nvSpPr>
        <p:spPr>
          <a:xfrm>
            <a:off x="730225" y="1715200"/>
            <a:ext cx="7514700" cy="2411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tr-TR" sz="2400"/>
              <a:t>There are RF communicating devices on the field, Electricity and Watermeters. They are around 11000pcs. Every collector receives signals without collision for about 800pcs. </a:t>
            </a:r>
            <a:endParaRPr sz="2400"/>
          </a:p>
        </p:txBody>
      </p:sp>
      <p:sp>
        <p:nvSpPr>
          <p:cNvPr id="705" name="Google Shape;705;p59"/>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4"/>
          <p:cNvSpPr txBox="1">
            <a:spLocks noGrp="1"/>
          </p:cNvSpPr>
          <p:nvPr>
            <p:ph type="title"/>
          </p:nvPr>
        </p:nvSpPr>
        <p:spPr>
          <a:xfrm>
            <a:off x="457200" y="192650"/>
            <a:ext cx="8208300" cy="99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sz="4000">
                <a:solidFill>
                  <a:srgbClr val="741B47"/>
                </a:solidFill>
              </a:rPr>
              <a:t>What is Computational Thinking?</a:t>
            </a:r>
            <a:endParaRPr sz="4000">
              <a:solidFill>
                <a:srgbClr val="741B47"/>
              </a:solidFill>
            </a:endParaRPr>
          </a:p>
        </p:txBody>
      </p:sp>
      <p:sp>
        <p:nvSpPr>
          <p:cNvPr id="403" name="Google Shape;403;p24"/>
          <p:cNvSpPr txBox="1">
            <a:spLocks noGrp="1"/>
          </p:cNvSpPr>
          <p:nvPr>
            <p:ph type="body" idx="1"/>
          </p:nvPr>
        </p:nvSpPr>
        <p:spPr>
          <a:xfrm>
            <a:off x="457200" y="974325"/>
            <a:ext cx="6620700" cy="2943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tr-TR"/>
              <a:t>Let’s discuss! </a:t>
            </a:r>
            <a:endParaRPr/>
          </a:p>
          <a:p>
            <a:pPr marL="0" lvl="0" indent="0" algn="l" rtl="0">
              <a:spcBef>
                <a:spcPts val="600"/>
              </a:spcBef>
              <a:spcAft>
                <a:spcPts val="0"/>
              </a:spcAft>
              <a:buNone/>
            </a:pPr>
            <a:r>
              <a:rPr lang="tr-TR"/>
              <a:t>Come with an explanation in 5 minutes.</a:t>
            </a:r>
            <a:endParaRPr/>
          </a:p>
        </p:txBody>
      </p:sp>
      <p:sp>
        <p:nvSpPr>
          <p:cNvPr id="404" name="Google Shape;404;p24"/>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a:t>
            </a:fld>
            <a:endParaRPr/>
          </a:p>
        </p:txBody>
      </p:sp>
      <p:pic>
        <p:nvPicPr>
          <p:cNvPr id="405" name="Google Shape;405;p24"/>
          <p:cNvPicPr preferRelativeResize="0"/>
          <p:nvPr/>
        </p:nvPicPr>
        <p:blipFill>
          <a:blip r:embed="rId3">
            <a:alphaModFix/>
          </a:blip>
          <a:stretch>
            <a:fillRect/>
          </a:stretch>
        </p:blipFill>
        <p:spPr>
          <a:xfrm>
            <a:off x="3709975" y="2355300"/>
            <a:ext cx="4577826" cy="2579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0"/>
          <p:cNvSpPr txBox="1">
            <a:spLocks noGrp="1"/>
          </p:cNvSpPr>
          <p:nvPr>
            <p:ph type="title"/>
          </p:nvPr>
        </p:nvSpPr>
        <p:spPr>
          <a:xfrm>
            <a:off x="457200" y="192648"/>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Real Industrial Application? APP-2</a:t>
            </a:r>
            <a:endParaRPr>
              <a:solidFill>
                <a:srgbClr val="741B47"/>
              </a:solidFill>
            </a:endParaRPr>
          </a:p>
        </p:txBody>
      </p:sp>
      <p:sp>
        <p:nvSpPr>
          <p:cNvPr id="711" name="Google Shape;711;p60"/>
          <p:cNvSpPr txBox="1">
            <a:spLocks noGrp="1"/>
          </p:cNvSpPr>
          <p:nvPr>
            <p:ph type="body" idx="1"/>
          </p:nvPr>
        </p:nvSpPr>
        <p:spPr>
          <a:xfrm>
            <a:off x="730225" y="1715200"/>
            <a:ext cx="7514700" cy="2411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tr-TR" sz="2400" dirty="0" err="1"/>
              <a:t>There</a:t>
            </a:r>
            <a:r>
              <a:rPr lang="tr-TR" sz="2400" dirty="0"/>
              <a:t> is a </a:t>
            </a:r>
            <a:r>
              <a:rPr lang="tr-TR" sz="2400" dirty="0" err="1"/>
              <a:t>small</a:t>
            </a:r>
            <a:r>
              <a:rPr lang="tr-TR" sz="2400" dirty="0"/>
              <a:t> </a:t>
            </a:r>
            <a:r>
              <a:rPr lang="tr-TR" sz="2400" dirty="0" err="1"/>
              <a:t>scale</a:t>
            </a:r>
            <a:r>
              <a:rPr lang="tr-TR" sz="2400" dirty="0"/>
              <a:t> </a:t>
            </a:r>
            <a:r>
              <a:rPr lang="tr-TR" sz="2400" dirty="0" err="1"/>
              <a:t>application</a:t>
            </a:r>
            <a:r>
              <a:rPr lang="tr-TR" sz="2400" dirty="0"/>
              <a:t> </a:t>
            </a:r>
            <a:r>
              <a:rPr lang="tr-TR" sz="2400" dirty="0" err="1"/>
              <a:t>where</a:t>
            </a:r>
            <a:r>
              <a:rPr lang="tr-TR" sz="2400" dirty="0"/>
              <a:t> 1300 RF </a:t>
            </a:r>
            <a:r>
              <a:rPr lang="tr-TR" sz="2400" dirty="0" err="1"/>
              <a:t>enabled</a:t>
            </a:r>
            <a:r>
              <a:rPr lang="tr-TR" sz="2400" dirty="0"/>
              <a:t> </a:t>
            </a:r>
            <a:r>
              <a:rPr lang="tr-TR" sz="2400" dirty="0" err="1"/>
              <a:t>water</a:t>
            </a:r>
            <a:r>
              <a:rPr lang="tr-TR" sz="2400" dirty="0"/>
              <a:t> </a:t>
            </a:r>
            <a:r>
              <a:rPr lang="tr-TR" sz="2400" dirty="0" err="1"/>
              <a:t>meters</a:t>
            </a:r>
            <a:r>
              <a:rPr lang="tr-TR" sz="2400" dirty="0"/>
              <a:t>. </a:t>
            </a:r>
            <a:r>
              <a:rPr lang="tr-TR" sz="2400" dirty="0" err="1"/>
              <a:t>Water</a:t>
            </a:r>
            <a:r>
              <a:rPr lang="tr-TR" sz="2400" dirty="0"/>
              <a:t> </a:t>
            </a:r>
            <a:r>
              <a:rPr lang="tr-TR" sz="2400" dirty="0" err="1"/>
              <a:t>Meters</a:t>
            </a:r>
            <a:r>
              <a:rPr lang="tr-TR" sz="2400" dirty="0"/>
              <a:t> </a:t>
            </a:r>
            <a:r>
              <a:rPr lang="tr-TR" sz="2400" dirty="0" err="1"/>
              <a:t>are</a:t>
            </a:r>
            <a:r>
              <a:rPr lang="tr-TR" sz="2400" dirty="0"/>
              <a:t> </a:t>
            </a:r>
            <a:r>
              <a:rPr lang="tr-TR" sz="2400" dirty="0" err="1"/>
              <a:t>installed</a:t>
            </a:r>
            <a:r>
              <a:rPr lang="tr-TR" sz="2400" dirty="0"/>
              <a:t> in </a:t>
            </a:r>
            <a:r>
              <a:rPr lang="tr-TR" sz="2400" dirty="0" err="1"/>
              <a:t>some</a:t>
            </a:r>
            <a:r>
              <a:rPr lang="tr-TR" sz="2400" dirty="0"/>
              <a:t> </a:t>
            </a:r>
            <a:r>
              <a:rPr lang="tr-TR" sz="2400" dirty="0" err="1"/>
              <a:t>cases</a:t>
            </a:r>
            <a:r>
              <a:rPr lang="tr-TR" sz="2400" dirty="0"/>
              <a:t> inside </a:t>
            </a:r>
            <a:r>
              <a:rPr lang="tr-TR" sz="2400" dirty="0" err="1"/>
              <a:t>the</a:t>
            </a:r>
            <a:r>
              <a:rPr lang="tr-TR" sz="2400" dirty="0"/>
              <a:t> </a:t>
            </a:r>
            <a:r>
              <a:rPr lang="tr-TR" sz="2400" dirty="0" err="1"/>
              <a:t>house</a:t>
            </a:r>
            <a:r>
              <a:rPr lang="tr-TR" sz="2400" dirty="0"/>
              <a:t>, </a:t>
            </a:r>
            <a:r>
              <a:rPr lang="tr-TR" sz="2400" dirty="0" err="1"/>
              <a:t>some</a:t>
            </a:r>
            <a:r>
              <a:rPr lang="tr-TR" sz="2400" dirty="0"/>
              <a:t> </a:t>
            </a:r>
            <a:r>
              <a:rPr lang="tr-TR" sz="2400" dirty="0" err="1"/>
              <a:t>cases</a:t>
            </a:r>
            <a:r>
              <a:rPr lang="tr-TR" sz="2400" dirty="0"/>
              <a:t> </a:t>
            </a:r>
            <a:r>
              <a:rPr lang="tr-TR" sz="2400" dirty="0" err="1"/>
              <a:t>out</a:t>
            </a:r>
            <a:r>
              <a:rPr lang="tr-TR" sz="2400" dirty="0"/>
              <a:t> of it. </a:t>
            </a:r>
            <a:r>
              <a:rPr lang="tr-TR" sz="2400" dirty="0" err="1"/>
              <a:t>You</a:t>
            </a:r>
            <a:r>
              <a:rPr lang="tr-TR" sz="2400" dirty="0"/>
              <a:t> </a:t>
            </a:r>
            <a:r>
              <a:rPr lang="tr-TR" sz="2400" dirty="0" err="1"/>
              <a:t>have</a:t>
            </a:r>
            <a:r>
              <a:rPr lang="tr-TR" sz="2400" dirty="0"/>
              <a:t> </a:t>
            </a:r>
            <a:r>
              <a:rPr lang="tr-TR" sz="2400" dirty="0" err="1"/>
              <a:t>around</a:t>
            </a:r>
            <a:r>
              <a:rPr lang="tr-TR" sz="2400" dirty="0"/>
              <a:t> %97 </a:t>
            </a:r>
            <a:r>
              <a:rPr lang="tr-TR" sz="2400" dirty="0" err="1"/>
              <a:t>coverage</a:t>
            </a:r>
            <a:r>
              <a:rPr lang="tr-TR" sz="2400" dirty="0"/>
              <a:t>. </a:t>
            </a:r>
            <a:r>
              <a:rPr lang="tr-TR" sz="2400" dirty="0" err="1"/>
              <a:t>Develop</a:t>
            </a:r>
            <a:r>
              <a:rPr lang="tr-TR" sz="2400" dirty="0"/>
              <a:t> a mobile </a:t>
            </a:r>
            <a:r>
              <a:rPr lang="tr-TR" sz="2400" dirty="0" err="1"/>
              <a:t>application</a:t>
            </a:r>
            <a:r>
              <a:rPr lang="tr-TR" sz="2400" dirty="0"/>
              <a:t> </a:t>
            </a:r>
            <a:r>
              <a:rPr lang="tr-TR" sz="2400" dirty="0" err="1"/>
              <a:t>to</a:t>
            </a:r>
            <a:r>
              <a:rPr lang="tr-TR" sz="2400" dirty="0"/>
              <a:t> </a:t>
            </a:r>
            <a:r>
              <a:rPr lang="tr-TR" sz="2400" dirty="0" err="1"/>
              <a:t>collect</a:t>
            </a:r>
            <a:r>
              <a:rPr lang="tr-TR" sz="2400" dirty="0"/>
              <a:t> </a:t>
            </a:r>
            <a:r>
              <a:rPr lang="tr-TR" sz="2400" dirty="0" err="1"/>
              <a:t>the</a:t>
            </a:r>
            <a:r>
              <a:rPr lang="tr-TR" sz="2400" dirty="0"/>
              <a:t> </a:t>
            </a:r>
            <a:endParaRPr sz="2400" dirty="0"/>
          </a:p>
          <a:p>
            <a:pPr marL="0" lvl="0" indent="0" algn="l" rtl="0">
              <a:spcBef>
                <a:spcPts val="600"/>
              </a:spcBef>
              <a:spcAft>
                <a:spcPts val="0"/>
              </a:spcAft>
              <a:buNone/>
            </a:pPr>
            <a:r>
              <a:rPr lang="tr-TR" sz="2400" dirty="0" err="1"/>
              <a:t>readouts</a:t>
            </a:r>
            <a:r>
              <a:rPr lang="tr-TR" sz="2400" dirty="0"/>
              <a:t>. Transfer </a:t>
            </a:r>
            <a:r>
              <a:rPr lang="tr-TR" sz="2400" dirty="0" err="1"/>
              <a:t>the</a:t>
            </a:r>
            <a:r>
              <a:rPr lang="tr-TR" sz="2400" dirty="0"/>
              <a:t> </a:t>
            </a:r>
            <a:r>
              <a:rPr lang="tr-TR" sz="2400" dirty="0" err="1"/>
              <a:t>collected</a:t>
            </a:r>
            <a:r>
              <a:rPr lang="tr-TR" sz="2400" dirty="0"/>
              <a:t> data </a:t>
            </a:r>
            <a:r>
              <a:rPr lang="tr-TR" sz="2400" dirty="0" err="1"/>
              <a:t>to</a:t>
            </a:r>
            <a:r>
              <a:rPr lang="tr-TR" sz="2400" dirty="0"/>
              <a:t> </a:t>
            </a:r>
            <a:r>
              <a:rPr lang="tr-TR" sz="2400" dirty="0" err="1"/>
              <a:t>the</a:t>
            </a:r>
            <a:r>
              <a:rPr lang="tr-TR" sz="2400" dirty="0"/>
              <a:t> server, </a:t>
            </a:r>
            <a:r>
              <a:rPr lang="tr-TR" sz="2400" dirty="0" err="1"/>
              <a:t>integrate</a:t>
            </a:r>
            <a:r>
              <a:rPr lang="tr-TR" sz="2400" dirty="0"/>
              <a:t> </a:t>
            </a:r>
            <a:r>
              <a:rPr lang="tr-TR" sz="2400" dirty="0" err="1"/>
              <a:t>with</a:t>
            </a:r>
            <a:r>
              <a:rPr lang="tr-TR" sz="2400" dirty="0"/>
              <a:t> </a:t>
            </a:r>
            <a:r>
              <a:rPr lang="tr-TR" sz="2400" dirty="0" err="1"/>
              <a:t>their</a:t>
            </a:r>
            <a:r>
              <a:rPr lang="tr-TR" sz="2400" dirty="0"/>
              <a:t> </a:t>
            </a:r>
            <a:r>
              <a:rPr lang="tr-TR" sz="2400" dirty="0" err="1"/>
              <a:t>system</a:t>
            </a:r>
            <a:r>
              <a:rPr lang="tr-TR" sz="2400" dirty="0"/>
              <a:t> </a:t>
            </a:r>
            <a:r>
              <a:rPr lang="tr-TR" sz="2400" dirty="0" err="1"/>
              <a:t>with</a:t>
            </a:r>
            <a:r>
              <a:rPr lang="tr-TR" sz="2400" dirty="0"/>
              <a:t> REST </a:t>
            </a:r>
            <a:r>
              <a:rPr lang="tr-TR" sz="2400" dirty="0" err="1"/>
              <a:t>Json</a:t>
            </a:r>
            <a:r>
              <a:rPr lang="tr-TR" sz="2400" dirty="0"/>
              <a:t> Service.</a:t>
            </a:r>
            <a:endParaRPr sz="2400" dirty="0"/>
          </a:p>
        </p:txBody>
      </p:sp>
      <p:sp>
        <p:nvSpPr>
          <p:cNvPr id="712" name="Google Shape;712;p60"/>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1"/>
          <p:cNvSpPr txBox="1">
            <a:spLocks noGrp="1"/>
          </p:cNvSpPr>
          <p:nvPr>
            <p:ph type="title"/>
          </p:nvPr>
        </p:nvSpPr>
        <p:spPr>
          <a:xfrm>
            <a:off x="457200" y="192648"/>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Real Industrial Application? APP-3</a:t>
            </a:r>
            <a:endParaRPr>
              <a:solidFill>
                <a:srgbClr val="741B47"/>
              </a:solidFill>
            </a:endParaRPr>
          </a:p>
        </p:txBody>
      </p:sp>
      <p:sp>
        <p:nvSpPr>
          <p:cNvPr id="718" name="Google Shape;718;p61"/>
          <p:cNvSpPr txBox="1">
            <a:spLocks noGrp="1"/>
          </p:cNvSpPr>
          <p:nvPr>
            <p:ph type="body" idx="1"/>
          </p:nvPr>
        </p:nvSpPr>
        <p:spPr>
          <a:xfrm>
            <a:off x="575375" y="2201925"/>
            <a:ext cx="8274000" cy="101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tr-TR" sz="2400" dirty="0" err="1"/>
              <a:t>Create</a:t>
            </a:r>
            <a:r>
              <a:rPr lang="tr-TR" sz="2400" dirty="0"/>
              <a:t> a </a:t>
            </a:r>
            <a:r>
              <a:rPr lang="tr-TR" sz="2400" dirty="0" err="1"/>
              <a:t>complete</a:t>
            </a:r>
            <a:r>
              <a:rPr lang="tr-TR" sz="2400" dirty="0"/>
              <a:t> </a:t>
            </a:r>
            <a:r>
              <a:rPr lang="tr-TR" sz="2400" dirty="0" err="1"/>
              <a:t>solution</a:t>
            </a:r>
            <a:r>
              <a:rPr lang="tr-TR" sz="2400" dirty="0"/>
              <a:t> </a:t>
            </a:r>
            <a:r>
              <a:rPr lang="tr-TR" sz="2400" dirty="0" err="1"/>
              <a:t>for</a:t>
            </a:r>
            <a:r>
              <a:rPr lang="tr-TR" sz="2400" dirty="0"/>
              <a:t> a </a:t>
            </a:r>
            <a:r>
              <a:rPr lang="tr-TR" sz="2400" dirty="0" err="1"/>
              <a:t>smart</a:t>
            </a:r>
            <a:r>
              <a:rPr lang="tr-TR" sz="2400" dirty="0"/>
              <a:t> </a:t>
            </a:r>
            <a:r>
              <a:rPr lang="tr-TR" sz="2400" dirty="0" err="1"/>
              <a:t>card</a:t>
            </a:r>
            <a:r>
              <a:rPr lang="tr-TR" sz="2400" dirty="0"/>
              <a:t> </a:t>
            </a:r>
            <a:r>
              <a:rPr lang="tr-TR" sz="2400" dirty="0" err="1"/>
              <a:t>implementation</a:t>
            </a:r>
            <a:r>
              <a:rPr lang="tr-TR" sz="2400" dirty="0"/>
              <a:t>.</a:t>
            </a:r>
            <a:endParaRPr sz="2400" dirty="0"/>
          </a:p>
        </p:txBody>
      </p:sp>
      <p:sp>
        <p:nvSpPr>
          <p:cNvPr id="719" name="Google Shape;719;p61"/>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62"/>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42</a:t>
            </a:fld>
            <a:endParaRPr/>
          </a:p>
        </p:txBody>
      </p:sp>
      <p:grpSp>
        <p:nvGrpSpPr>
          <p:cNvPr id="725" name="Google Shape;725;p62"/>
          <p:cNvGrpSpPr/>
          <p:nvPr/>
        </p:nvGrpSpPr>
        <p:grpSpPr>
          <a:xfrm>
            <a:off x="5410301" y="719490"/>
            <a:ext cx="3356124" cy="3829046"/>
            <a:chOff x="2602525" y="317054"/>
            <a:chExt cx="4174283" cy="4762495"/>
          </a:xfrm>
        </p:grpSpPr>
        <p:sp>
          <p:nvSpPr>
            <p:cNvPr id="726" name="Google Shape;726;p62"/>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7" name="Google Shape;727;p62"/>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8" name="Google Shape;728;p62"/>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9" name="Google Shape;729;p62"/>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0" name="Google Shape;730;p62"/>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1" name="Google Shape;731;p62"/>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2" name="Google Shape;732;p62"/>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3" name="Google Shape;733;p62"/>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4" name="Google Shape;734;p62"/>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5" name="Google Shape;735;p62"/>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6" name="Google Shape;736;p62"/>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7" name="Google Shape;737;p62"/>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8" name="Google Shape;738;p62"/>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9" name="Google Shape;739;p62"/>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0" name="Google Shape;740;p62"/>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1" name="Google Shape;741;p62"/>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2" name="Google Shape;742;p62"/>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3" name="Google Shape;743;p62"/>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4" name="Google Shape;744;p62"/>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5" name="Google Shape;745;p62"/>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6" name="Google Shape;746;p62"/>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7" name="Google Shape;747;p62"/>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8" name="Google Shape;748;p62"/>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9" name="Google Shape;749;p62"/>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0" name="Google Shape;750;p62"/>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1" name="Google Shape;751;p62"/>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2" name="Google Shape;752;p62"/>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3" name="Google Shape;753;p62"/>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4" name="Google Shape;754;p62"/>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5" name="Google Shape;755;p62"/>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6" name="Google Shape;756;p62"/>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7" name="Google Shape;757;p62"/>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8" name="Google Shape;758;p62"/>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9" name="Google Shape;759;p62"/>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0" name="Google Shape;760;p62"/>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1" name="Google Shape;761;p62"/>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2" name="Google Shape;762;p62"/>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3" name="Google Shape;763;p62"/>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4" name="Google Shape;764;p62"/>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5" name="Google Shape;765;p62"/>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6" name="Google Shape;766;p62"/>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7" name="Google Shape;767;p62"/>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8" name="Google Shape;768;p62"/>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9" name="Google Shape;769;p62"/>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0" name="Google Shape;770;p62"/>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1" name="Google Shape;771;p62"/>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2" name="Google Shape;772;p62"/>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3" name="Google Shape;773;p62"/>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4" name="Google Shape;774;p62"/>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5" name="Google Shape;775;p62"/>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6" name="Google Shape;776;p62"/>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7" name="Google Shape;777;p62"/>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8" name="Google Shape;778;p62"/>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9" name="Google Shape;779;p62"/>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0" name="Google Shape;780;p62"/>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1" name="Google Shape;781;p62"/>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2" name="Google Shape;782;p62"/>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83" name="Google Shape;783;p62"/>
            <p:cNvGrpSpPr/>
            <p:nvPr/>
          </p:nvGrpSpPr>
          <p:grpSpPr>
            <a:xfrm>
              <a:off x="2941619" y="3895613"/>
              <a:ext cx="483621" cy="510995"/>
              <a:chOff x="4345944" y="4626313"/>
              <a:chExt cx="483621" cy="510995"/>
            </a:xfrm>
          </p:grpSpPr>
          <p:grpSp>
            <p:nvGrpSpPr>
              <p:cNvPr id="784" name="Google Shape;784;p62"/>
              <p:cNvGrpSpPr/>
              <p:nvPr/>
            </p:nvGrpSpPr>
            <p:grpSpPr>
              <a:xfrm>
                <a:off x="4345944" y="4852987"/>
                <a:ext cx="474200" cy="284321"/>
                <a:chOff x="4345944" y="4852987"/>
                <a:chExt cx="474200" cy="284321"/>
              </a:xfrm>
            </p:grpSpPr>
            <p:sp>
              <p:nvSpPr>
                <p:cNvPr id="785" name="Google Shape;785;p62"/>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6" name="Google Shape;786;p62"/>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7" name="Google Shape;787;p62"/>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88" name="Google Shape;788;p62"/>
                <p:cNvGrpSpPr/>
                <p:nvPr/>
              </p:nvGrpSpPr>
              <p:grpSpPr>
                <a:xfrm>
                  <a:off x="4457040" y="4985575"/>
                  <a:ext cx="133724" cy="77247"/>
                  <a:chOff x="4457040" y="4985575"/>
                  <a:chExt cx="133724" cy="77247"/>
                </a:xfrm>
              </p:grpSpPr>
              <p:sp>
                <p:nvSpPr>
                  <p:cNvPr id="789" name="Google Shape;789;p62"/>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0" name="Google Shape;790;p62"/>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91" name="Google Shape;791;p62"/>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2" name="Google Shape;792;p62"/>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3" name="Google Shape;793;p62"/>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4" name="Google Shape;794;p62"/>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5" name="Google Shape;795;p62"/>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6" name="Google Shape;796;p62"/>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7" name="Google Shape;797;p62"/>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8" name="Google Shape;798;p62"/>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9" name="Google Shape;799;p62"/>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0" name="Google Shape;800;p62"/>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1" name="Google Shape;801;p62"/>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2" name="Google Shape;802;p62"/>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3" name="Google Shape;803;p62"/>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4" name="Google Shape;804;p62"/>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5" name="Google Shape;805;p62"/>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6" name="Google Shape;806;p62"/>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7" name="Google Shape;807;p62"/>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8" name="Google Shape;808;p62"/>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9" name="Google Shape;809;p62"/>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0" name="Google Shape;810;p62"/>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1" name="Google Shape;811;p62"/>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p62"/>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62"/>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4" name="Google Shape;814;p62"/>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5" name="Google Shape;815;p62"/>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62"/>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62"/>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62"/>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62"/>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62"/>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62"/>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62"/>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62"/>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62"/>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62"/>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62"/>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62"/>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62"/>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62"/>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62"/>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62"/>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2" name="Google Shape;832;p62"/>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3" name="Google Shape;833;p62"/>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4" name="Google Shape;834;p62"/>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5" name="Google Shape;835;p62"/>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6" name="Google Shape;836;p62"/>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7" name="Google Shape;837;p62"/>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8" name="Google Shape;838;p62"/>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9" name="Google Shape;839;p62"/>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0" name="Google Shape;840;p62"/>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1" name="Google Shape;841;p62"/>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2" name="Google Shape;842;p62"/>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3" name="Google Shape;843;p62"/>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4" name="Google Shape;844;p62"/>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5" name="Google Shape;845;p62"/>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6" name="Google Shape;846;p62"/>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7" name="Google Shape;847;p62"/>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8" name="Google Shape;848;p62"/>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9" name="Google Shape;849;p62"/>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0" name="Google Shape;850;p62"/>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1" name="Google Shape;851;p62"/>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2" name="Google Shape;852;p62"/>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3" name="Google Shape;853;p62"/>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4" name="Google Shape;854;p62"/>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55" name="Google Shape;855;p62"/>
              <p:cNvGrpSpPr/>
              <p:nvPr/>
            </p:nvGrpSpPr>
            <p:grpSpPr>
              <a:xfrm>
                <a:off x="4543079" y="4626313"/>
                <a:ext cx="286486" cy="386884"/>
                <a:chOff x="4543079" y="4626313"/>
                <a:chExt cx="286486" cy="386884"/>
              </a:xfrm>
            </p:grpSpPr>
            <p:grpSp>
              <p:nvGrpSpPr>
                <p:cNvPr id="856" name="Google Shape;856;p62"/>
                <p:cNvGrpSpPr/>
                <p:nvPr/>
              </p:nvGrpSpPr>
              <p:grpSpPr>
                <a:xfrm>
                  <a:off x="4543079" y="4626313"/>
                  <a:ext cx="286486" cy="386884"/>
                  <a:chOff x="4543079" y="4626313"/>
                  <a:chExt cx="286486" cy="386884"/>
                </a:xfrm>
              </p:grpSpPr>
              <p:sp>
                <p:nvSpPr>
                  <p:cNvPr id="857" name="Google Shape;857;p62"/>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8" name="Google Shape;858;p62"/>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9" name="Google Shape;859;p62"/>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 name="Google Shape;860;p62"/>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1" name="Google Shape;861;p62"/>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62" name="Google Shape;862;p62"/>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3" name="Google Shape;863;p62"/>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4" name="Google Shape;864;p62"/>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865" name="Google Shape;865;p62"/>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6" name="Google Shape;866;p62"/>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7" name="Google Shape;867;p62"/>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8" name="Google Shape;868;p62"/>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9" name="Google Shape;869;p62"/>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0" name="Google Shape;870;p62"/>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71" name="Google Shape;871;p62"/>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872" name="Google Shape;872;p62"/>
          <p:cNvSpPr txBox="1">
            <a:spLocks noGrp="1"/>
          </p:cNvSpPr>
          <p:nvPr>
            <p:ph type="subTitle" idx="4294967295"/>
          </p:nvPr>
        </p:nvSpPr>
        <p:spPr>
          <a:xfrm>
            <a:off x="685800" y="20210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a:p>
            <a:pPr marL="0" marR="0" lvl="0" indent="0" algn="l" rtl="0">
              <a:lnSpc>
                <a:spcPct val="110000"/>
              </a:lnSpc>
              <a:spcBef>
                <a:spcPts val="600"/>
              </a:spcBef>
              <a:spcAft>
                <a:spcPts val="0"/>
              </a:spcAft>
              <a:buClr>
                <a:schemeClr val="dk1"/>
              </a:buClr>
              <a:buSzPts val="1100"/>
              <a:buFont typeface="Arial"/>
              <a:buNone/>
            </a:pPr>
            <a:r>
              <a:rPr lang="tr-TR" sz="2000" b="0" i="0" u="none" strike="noStrike" cap="none">
                <a:solidFill>
                  <a:schemeClr val="dk1"/>
                </a:solidFill>
                <a:latin typeface="Barlow Light"/>
                <a:ea typeface="Barlow Light"/>
                <a:cs typeface="Barlow Light"/>
                <a:sym typeface="Barlow Light"/>
              </a:rPr>
              <a:t>You can find me at: </a:t>
            </a:r>
            <a:endParaRPr sz="2000" b="0" i="0" u="none" strike="noStrike" cap="none">
              <a:solidFill>
                <a:schemeClr val="dk1"/>
              </a:solidFill>
              <a:latin typeface="Barlow Light"/>
              <a:ea typeface="Barlow Light"/>
              <a:cs typeface="Barlow Light"/>
              <a:sym typeface="Barlow Light"/>
            </a:endParaRPr>
          </a:p>
          <a:p>
            <a:pPr marL="457200" marR="0" lvl="0" indent="-342900" algn="l" rtl="0">
              <a:lnSpc>
                <a:spcPct val="110000"/>
              </a:lnSpc>
              <a:spcBef>
                <a:spcPts val="600"/>
              </a:spcBef>
              <a:spcAft>
                <a:spcPts val="0"/>
              </a:spcAft>
              <a:buClr>
                <a:srgbClr val="741B47"/>
              </a:buClr>
              <a:buSzPts val="1800"/>
              <a:buFont typeface="Barlow Light"/>
              <a:buChar char="▸"/>
            </a:pPr>
            <a:r>
              <a:rPr lang="tr-TR" sz="2000" b="0" i="0" u="none" strike="noStrike" cap="none">
                <a:solidFill>
                  <a:schemeClr val="dk1"/>
                </a:solidFill>
                <a:latin typeface="Barlow Light"/>
                <a:ea typeface="Barlow Light"/>
                <a:cs typeface="Barlow Light"/>
                <a:sym typeface="Barlow Light"/>
              </a:rPr>
              <a:t>@volkan</a:t>
            </a:r>
            <a:endParaRPr sz="2000" b="0" i="0" u="none" strike="noStrike" cap="none">
              <a:solidFill>
                <a:schemeClr val="dk1"/>
              </a:solidFill>
              <a:latin typeface="Barlow Light"/>
              <a:ea typeface="Barlow Light"/>
              <a:cs typeface="Barlow Light"/>
              <a:sym typeface="Barlow Light"/>
            </a:endParaRPr>
          </a:p>
          <a:p>
            <a:pPr marL="457200" marR="0" lvl="0" indent="-342900" algn="l" rtl="0">
              <a:lnSpc>
                <a:spcPct val="110000"/>
              </a:lnSpc>
              <a:spcBef>
                <a:spcPts val="0"/>
              </a:spcBef>
              <a:spcAft>
                <a:spcPts val="0"/>
              </a:spcAft>
              <a:buClr>
                <a:srgbClr val="741B47"/>
              </a:buClr>
              <a:buSzPts val="1800"/>
              <a:buFont typeface="Barlow Light"/>
              <a:buChar char="▸"/>
            </a:pPr>
            <a:r>
              <a:rPr lang="tr-TR"/>
              <a:t>volkan</a:t>
            </a:r>
            <a:r>
              <a:rPr lang="tr-TR" sz="2000" b="0" i="0" u="none" strike="noStrike" cap="none">
                <a:solidFill>
                  <a:schemeClr val="dk1"/>
                </a:solidFill>
                <a:latin typeface="Barlow Light"/>
                <a:ea typeface="Barlow Light"/>
                <a:cs typeface="Barlow Light"/>
                <a:sym typeface="Barlow Light"/>
              </a:rPr>
              <a:t>@clarusway.com</a:t>
            </a:r>
            <a:endParaRPr sz="2000" b="0" i="0" u="none" strike="noStrike" cap="none">
              <a:solidFill>
                <a:schemeClr val="dk1"/>
              </a:solidFill>
              <a:latin typeface="Barlow Light"/>
              <a:ea typeface="Barlow Light"/>
              <a:cs typeface="Barlow Light"/>
              <a:sym typeface="Barlow Light"/>
            </a:endParaRPr>
          </a:p>
        </p:txBody>
      </p:sp>
      <p:pic>
        <p:nvPicPr>
          <p:cNvPr id="873" name="Google Shape;873;p62"/>
          <p:cNvPicPr preferRelativeResize="0"/>
          <p:nvPr/>
        </p:nvPicPr>
        <p:blipFill rotWithShape="1">
          <a:blip r:embed="rId3">
            <a:alphaModFix/>
          </a:blip>
          <a:srcRect/>
          <a:stretch/>
        </p:blipFill>
        <p:spPr>
          <a:xfrm>
            <a:off x="4512147" y="623245"/>
            <a:ext cx="2361997" cy="2583434"/>
          </a:xfrm>
          <a:prstGeom prst="rect">
            <a:avLst/>
          </a:prstGeom>
          <a:noFill/>
          <a:ln>
            <a:noFill/>
          </a:ln>
        </p:spPr>
      </p:pic>
      <p:sp>
        <p:nvSpPr>
          <p:cNvPr id="874" name="Google Shape;874;p62">
            <a:hlinkClick r:id="rId4"/>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a:t>
            </a:fld>
            <a:endParaRPr/>
          </a:p>
        </p:txBody>
      </p:sp>
      <p:sp>
        <p:nvSpPr>
          <p:cNvPr id="411" name="Google Shape;411;p25"/>
          <p:cNvSpPr txBox="1">
            <a:spLocks noGrp="1"/>
          </p:cNvSpPr>
          <p:nvPr>
            <p:ph type="title"/>
          </p:nvPr>
        </p:nvSpPr>
        <p:spPr>
          <a:xfrm>
            <a:off x="431800" y="173800"/>
            <a:ext cx="8039100" cy="1354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Computational Thinking?</a:t>
            </a:r>
            <a:endParaRPr sz="4000">
              <a:solidFill>
                <a:srgbClr val="741B47"/>
              </a:solidFill>
              <a:latin typeface="Raleway Medium"/>
              <a:ea typeface="Raleway Medium"/>
              <a:cs typeface="Raleway Medium"/>
              <a:sym typeface="Raleway Medium"/>
            </a:endParaRPr>
          </a:p>
        </p:txBody>
      </p:sp>
      <p:sp>
        <p:nvSpPr>
          <p:cNvPr id="412" name="Google Shape;412;p25"/>
          <p:cNvSpPr txBox="1"/>
          <p:nvPr/>
        </p:nvSpPr>
        <p:spPr>
          <a:xfrm>
            <a:off x="508250" y="1436675"/>
            <a:ext cx="7556100" cy="27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800">
                <a:latin typeface="Barlow Light"/>
                <a:ea typeface="Barlow Light"/>
                <a:cs typeface="Barlow Light"/>
                <a:sym typeface="Barlow Light"/>
              </a:rPr>
              <a:t>Computational thinking is:</a:t>
            </a:r>
            <a:endParaRPr sz="1800">
              <a:latin typeface="Barlow Light"/>
              <a:ea typeface="Barlow Light"/>
              <a:cs typeface="Barlow Light"/>
              <a:sym typeface="Barlow Light"/>
            </a:endParaRPr>
          </a:p>
          <a:p>
            <a:pPr marL="0" lvl="0" indent="0" algn="l" rtl="0">
              <a:spcBef>
                <a:spcPts val="0"/>
              </a:spcBef>
              <a:spcAft>
                <a:spcPts val="0"/>
              </a:spcAft>
              <a:buNone/>
            </a:pPr>
            <a:endParaRPr sz="1800">
              <a:latin typeface="Barlow Light"/>
              <a:ea typeface="Barlow Light"/>
              <a:cs typeface="Barlow Light"/>
              <a:sym typeface="Barlow Light"/>
            </a:endParaRPr>
          </a:p>
          <a:p>
            <a:pPr marL="457200" lvl="0" indent="-342900" algn="l" rtl="0">
              <a:spcBef>
                <a:spcPts val="0"/>
              </a:spcBef>
              <a:spcAft>
                <a:spcPts val="0"/>
              </a:spcAft>
              <a:buSzPts val="1800"/>
              <a:buFont typeface="Barlow Light"/>
              <a:buChar char="●"/>
            </a:pPr>
            <a:r>
              <a:rPr lang="tr-TR" sz="1800">
                <a:latin typeface="Barlow Light"/>
                <a:ea typeface="Barlow Light"/>
                <a:cs typeface="Barlow Light"/>
                <a:sym typeface="Barlow Light"/>
              </a:rPr>
              <a:t>Logical thinking</a:t>
            </a:r>
            <a:endParaRPr sz="1800">
              <a:latin typeface="Barlow Light"/>
              <a:ea typeface="Barlow Light"/>
              <a:cs typeface="Barlow Light"/>
              <a:sym typeface="Barlow Light"/>
            </a:endParaRPr>
          </a:p>
          <a:p>
            <a:pPr marL="457200" lvl="0" indent="0" algn="l" rtl="0">
              <a:spcBef>
                <a:spcPts val="0"/>
              </a:spcBef>
              <a:spcAft>
                <a:spcPts val="0"/>
              </a:spcAft>
              <a:buNone/>
            </a:pPr>
            <a:endParaRPr sz="1800">
              <a:latin typeface="Barlow Light"/>
              <a:ea typeface="Barlow Light"/>
              <a:cs typeface="Barlow Light"/>
              <a:sym typeface="Barlow Light"/>
            </a:endParaRPr>
          </a:p>
          <a:p>
            <a:pPr marL="457200" lvl="0" indent="-342900" algn="l" rtl="0">
              <a:spcBef>
                <a:spcPts val="0"/>
              </a:spcBef>
              <a:spcAft>
                <a:spcPts val="0"/>
              </a:spcAft>
              <a:buSzPts val="1800"/>
              <a:buFont typeface="Barlow Light"/>
              <a:buChar char="●"/>
            </a:pPr>
            <a:r>
              <a:rPr lang="tr-TR" sz="1800">
                <a:latin typeface="Barlow Light"/>
                <a:ea typeface="Barlow Light"/>
                <a:cs typeface="Barlow Light"/>
                <a:sym typeface="Barlow Light"/>
              </a:rPr>
              <a:t>Critical thinking</a:t>
            </a:r>
            <a:endParaRPr sz="1800">
              <a:latin typeface="Barlow Light"/>
              <a:ea typeface="Barlow Light"/>
              <a:cs typeface="Barlow Light"/>
              <a:sym typeface="Barlow Light"/>
            </a:endParaRPr>
          </a:p>
          <a:p>
            <a:pPr marL="457200" lvl="0" indent="0" algn="l" rtl="0">
              <a:spcBef>
                <a:spcPts val="0"/>
              </a:spcBef>
              <a:spcAft>
                <a:spcPts val="0"/>
              </a:spcAft>
              <a:buNone/>
            </a:pPr>
            <a:endParaRPr sz="1800">
              <a:latin typeface="Barlow Light"/>
              <a:ea typeface="Barlow Light"/>
              <a:cs typeface="Barlow Light"/>
              <a:sym typeface="Barlow Light"/>
            </a:endParaRPr>
          </a:p>
          <a:p>
            <a:pPr marL="457200" lvl="0" indent="-342900" algn="l" rtl="0">
              <a:spcBef>
                <a:spcPts val="0"/>
              </a:spcBef>
              <a:spcAft>
                <a:spcPts val="0"/>
              </a:spcAft>
              <a:buSzPts val="1800"/>
              <a:buFont typeface="Barlow Light"/>
              <a:buChar char="●"/>
            </a:pPr>
            <a:r>
              <a:rPr lang="tr-TR" sz="1800">
                <a:latin typeface="Barlow Light"/>
                <a:ea typeface="Barlow Light"/>
                <a:cs typeface="Barlow Light"/>
                <a:sym typeface="Barlow Light"/>
              </a:rPr>
              <a:t>Problem solving</a:t>
            </a:r>
            <a:endParaRPr sz="1800">
              <a:latin typeface="Barlow Light"/>
              <a:ea typeface="Barlow Light"/>
              <a:cs typeface="Barlow Light"/>
              <a:sym typeface="Barlow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416"/>
        <p:cNvGrpSpPr/>
        <p:nvPr/>
      </p:nvGrpSpPr>
      <p:grpSpPr>
        <a:xfrm>
          <a:off x="0" y="0"/>
          <a:ext cx="0" cy="0"/>
          <a:chOff x="0" y="0"/>
          <a:chExt cx="0" cy="0"/>
        </a:xfrm>
      </p:grpSpPr>
      <p:pic>
        <p:nvPicPr>
          <p:cNvPr id="417" name="Google Shape;417;p26"/>
          <p:cNvPicPr preferRelativeResize="0"/>
          <p:nvPr/>
        </p:nvPicPr>
        <p:blipFill rotWithShape="1">
          <a:blip r:embed="rId3">
            <a:alphaModFix/>
          </a:blip>
          <a:srcRect l="19485" r="18080"/>
          <a:stretch/>
        </p:blipFill>
        <p:spPr>
          <a:xfrm>
            <a:off x="4359625" y="706300"/>
            <a:ext cx="4936776" cy="4447701"/>
          </a:xfrm>
          <a:prstGeom prst="rect">
            <a:avLst/>
          </a:prstGeom>
          <a:noFill/>
          <a:ln>
            <a:noFill/>
          </a:ln>
        </p:spPr>
      </p:pic>
      <p:sp>
        <p:nvSpPr>
          <p:cNvPr id="418" name="Google Shape;418;p26"/>
          <p:cNvSpPr txBox="1"/>
          <p:nvPr/>
        </p:nvSpPr>
        <p:spPr>
          <a:xfrm>
            <a:off x="271650" y="816625"/>
            <a:ext cx="5211600" cy="36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3000" b="1">
                <a:solidFill>
                  <a:srgbClr val="FFFFFF"/>
                </a:solidFill>
                <a:latin typeface="Barlow"/>
                <a:ea typeface="Barlow"/>
                <a:cs typeface="Barlow"/>
                <a:sym typeface="Barlow"/>
              </a:rPr>
              <a:t>If a problem is too hard, what should you try to do?</a:t>
            </a:r>
            <a:endParaRPr sz="3000" b="1">
              <a:solidFill>
                <a:srgbClr val="FFFFFF"/>
              </a:solidFill>
              <a:latin typeface="Barlow"/>
              <a:ea typeface="Barlow"/>
              <a:cs typeface="Barlow"/>
              <a:sym typeface="Barlow"/>
            </a:endParaRPr>
          </a:p>
          <a:p>
            <a:pPr marL="0" lvl="0" indent="0" algn="l" rtl="0">
              <a:spcBef>
                <a:spcPts val="0"/>
              </a:spcBef>
              <a:spcAft>
                <a:spcPts val="0"/>
              </a:spcAft>
              <a:buClr>
                <a:schemeClr val="dk1"/>
              </a:buClr>
              <a:buSzPts val="1100"/>
              <a:buFont typeface="Arial"/>
              <a:buNone/>
            </a:pPr>
            <a:endParaRPr sz="3600" b="1">
              <a:solidFill>
                <a:srgbClr val="FFFFFF"/>
              </a:solidFill>
              <a:latin typeface="Barlow"/>
              <a:ea typeface="Barlow"/>
              <a:cs typeface="Barlow"/>
              <a:sym typeface="Barlow"/>
            </a:endParaRPr>
          </a:p>
          <a:p>
            <a:pPr marL="0" lvl="0" indent="0" algn="l" rtl="0">
              <a:spcBef>
                <a:spcPts val="0"/>
              </a:spcBef>
              <a:spcAft>
                <a:spcPts val="0"/>
              </a:spcAft>
              <a:buNone/>
            </a:pPr>
            <a:br>
              <a:rPr lang="tr-TR" sz="3600">
                <a:solidFill>
                  <a:srgbClr val="FFFFFF"/>
                </a:solidFill>
                <a:latin typeface="Proxima Nova Semibold"/>
                <a:ea typeface="Proxima Nova Semibold"/>
                <a:cs typeface="Proxima Nova Semibold"/>
                <a:sym typeface="Proxima Nova Semibold"/>
              </a:rPr>
            </a:br>
            <a:endParaRPr sz="3600">
              <a:solidFill>
                <a:srgbClr val="FFFFFF"/>
              </a:solidFill>
              <a:latin typeface="Proxima Nova Semibold"/>
              <a:ea typeface="Proxima Nova Semibold"/>
              <a:cs typeface="Proxima Nova Semibold"/>
              <a:sym typeface="Proxima Nova Semibold"/>
            </a:endParaRPr>
          </a:p>
        </p:txBody>
      </p:sp>
      <p:pic>
        <p:nvPicPr>
          <p:cNvPr id="419" name="Google Shape;419;p26">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420" name="Google Shape;420;p26">
            <a:hlinkClick r:id="rId6"/>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7</a:t>
            </a:fld>
            <a:endParaRPr/>
          </a:p>
        </p:txBody>
      </p:sp>
      <p:sp>
        <p:nvSpPr>
          <p:cNvPr id="426" name="Google Shape;426;p27"/>
          <p:cNvSpPr txBox="1">
            <a:spLocks noGrp="1"/>
          </p:cNvSpPr>
          <p:nvPr>
            <p:ph type="title"/>
          </p:nvPr>
        </p:nvSpPr>
        <p:spPr>
          <a:xfrm>
            <a:off x="431800" y="173800"/>
            <a:ext cx="8285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Some Questions to Think About Before Starting</a:t>
            </a:r>
            <a:endParaRPr sz="4000">
              <a:solidFill>
                <a:srgbClr val="419DD3"/>
              </a:solidFill>
              <a:latin typeface="Raleway Medium"/>
              <a:ea typeface="Raleway Medium"/>
              <a:cs typeface="Raleway Medium"/>
              <a:sym typeface="Raleway Medium"/>
            </a:endParaRPr>
          </a:p>
        </p:txBody>
      </p:sp>
      <p:sp>
        <p:nvSpPr>
          <p:cNvPr id="427" name="Google Shape;427;p27"/>
          <p:cNvSpPr txBox="1"/>
          <p:nvPr/>
        </p:nvSpPr>
        <p:spPr>
          <a:xfrm>
            <a:off x="431800" y="1768725"/>
            <a:ext cx="7833900" cy="28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latin typeface="Barlow Light"/>
              <a:ea typeface="Barlow Light"/>
              <a:cs typeface="Barlow Light"/>
              <a:sym typeface="Barlow Light"/>
            </a:endParaRPr>
          </a:p>
          <a:p>
            <a:pPr marL="0" lvl="0" indent="0" algn="l" rtl="0">
              <a:spcBef>
                <a:spcPts val="0"/>
              </a:spcBef>
              <a:spcAft>
                <a:spcPts val="0"/>
              </a:spcAft>
              <a:buNone/>
            </a:pPr>
            <a:r>
              <a:rPr lang="tr-TR" sz="1700">
                <a:latin typeface="Barlow Light"/>
                <a:ea typeface="Barlow Light"/>
                <a:cs typeface="Barlow Light"/>
                <a:sym typeface="Barlow Light"/>
              </a:rPr>
              <a:t>If you find similarities in lots of solutions to different problems what does that</a:t>
            </a:r>
            <a:endParaRPr sz="1700">
              <a:latin typeface="Barlow Light"/>
              <a:ea typeface="Barlow Light"/>
              <a:cs typeface="Barlow Light"/>
              <a:sym typeface="Barlow Light"/>
            </a:endParaRPr>
          </a:p>
          <a:p>
            <a:pPr marL="0" lvl="0" indent="0" algn="l" rtl="0">
              <a:spcBef>
                <a:spcPts val="0"/>
              </a:spcBef>
              <a:spcAft>
                <a:spcPts val="0"/>
              </a:spcAft>
              <a:buNone/>
            </a:pPr>
            <a:r>
              <a:rPr lang="tr-TR" sz="1700">
                <a:latin typeface="Barlow Light"/>
                <a:ea typeface="Barlow Light"/>
                <a:cs typeface="Barlow Light"/>
                <a:sym typeface="Barlow Light"/>
              </a:rPr>
              <a:t>probably tell you?</a:t>
            </a:r>
            <a:endParaRPr sz="1700">
              <a:latin typeface="Barlow Light"/>
              <a:ea typeface="Barlow Light"/>
              <a:cs typeface="Barlow Light"/>
              <a:sym typeface="Barlow Light"/>
            </a:endParaRPr>
          </a:p>
          <a:p>
            <a:pPr marL="0" lvl="0" indent="0" algn="l" rtl="0">
              <a:spcBef>
                <a:spcPts val="0"/>
              </a:spcBef>
              <a:spcAft>
                <a:spcPts val="0"/>
              </a:spcAft>
              <a:buNone/>
            </a:pPr>
            <a:endParaRPr sz="1700">
              <a:latin typeface="Barlow Light"/>
              <a:ea typeface="Barlow Light"/>
              <a:cs typeface="Barlow Light"/>
              <a:sym typeface="Barlow Light"/>
            </a:endParaRPr>
          </a:p>
          <a:p>
            <a:pPr marL="0" lvl="0" indent="0" algn="l" rtl="0">
              <a:spcBef>
                <a:spcPts val="0"/>
              </a:spcBef>
              <a:spcAft>
                <a:spcPts val="0"/>
              </a:spcAft>
              <a:buNone/>
            </a:pPr>
            <a:r>
              <a:rPr lang="tr-TR" sz="1700">
                <a:latin typeface="Barlow Light"/>
                <a:ea typeface="Barlow Light"/>
                <a:cs typeface="Barlow Light"/>
                <a:sym typeface="Barlow Light"/>
              </a:rPr>
              <a:t>If you have a problem that is just a little different from a problem that you have a</a:t>
            </a:r>
            <a:endParaRPr sz="1700">
              <a:latin typeface="Barlow Light"/>
              <a:ea typeface="Barlow Light"/>
              <a:cs typeface="Barlow Light"/>
              <a:sym typeface="Barlow Light"/>
            </a:endParaRPr>
          </a:p>
          <a:p>
            <a:pPr marL="0" lvl="0" indent="0" algn="l" rtl="0">
              <a:spcBef>
                <a:spcPts val="0"/>
              </a:spcBef>
              <a:spcAft>
                <a:spcPts val="0"/>
              </a:spcAft>
              <a:buNone/>
            </a:pPr>
            <a:r>
              <a:rPr lang="tr-TR" sz="1700">
                <a:latin typeface="Barlow Light"/>
                <a:ea typeface="Barlow Light"/>
                <a:cs typeface="Barlow Light"/>
                <a:sym typeface="Barlow Light"/>
              </a:rPr>
              <a:t>solution for, what would you do?</a:t>
            </a:r>
            <a:endParaRPr sz="1700">
              <a:latin typeface="Barlow Light"/>
              <a:ea typeface="Barlow Light"/>
              <a:cs typeface="Barlow Light"/>
              <a:sym typeface="Barlow Light"/>
            </a:endParaRPr>
          </a:p>
          <a:p>
            <a:pPr marL="0" lvl="0" indent="0" algn="l" rtl="0">
              <a:spcBef>
                <a:spcPts val="0"/>
              </a:spcBef>
              <a:spcAft>
                <a:spcPts val="0"/>
              </a:spcAft>
              <a:buNone/>
            </a:pPr>
            <a:endParaRPr sz="1700">
              <a:latin typeface="Barlow Light"/>
              <a:ea typeface="Barlow Light"/>
              <a:cs typeface="Barlow Light"/>
              <a:sym typeface="Barlow Light"/>
            </a:endParaRPr>
          </a:p>
          <a:p>
            <a:pPr marL="0" lvl="0" indent="0" algn="l" rtl="0">
              <a:spcBef>
                <a:spcPts val="0"/>
              </a:spcBef>
              <a:spcAft>
                <a:spcPts val="0"/>
              </a:spcAft>
              <a:buNone/>
            </a:pPr>
            <a:endParaRPr sz="1700">
              <a:latin typeface="Barlow Light"/>
              <a:ea typeface="Barlow Light"/>
              <a:cs typeface="Barlow Light"/>
              <a:sym typeface="Barlow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8</a:t>
            </a:fld>
            <a:endParaRPr/>
          </a:p>
        </p:txBody>
      </p:sp>
      <p:sp>
        <p:nvSpPr>
          <p:cNvPr id="433" name="Google Shape;433;p28"/>
          <p:cNvSpPr txBox="1"/>
          <p:nvPr/>
        </p:nvSpPr>
        <p:spPr>
          <a:xfrm>
            <a:off x="508250" y="1436675"/>
            <a:ext cx="7556100" cy="27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800">
                <a:latin typeface="Barlow Light"/>
                <a:ea typeface="Barlow Light"/>
                <a:cs typeface="Barlow Light"/>
                <a:sym typeface="Barlow Light"/>
              </a:rPr>
              <a:t>Computational thinking is:</a:t>
            </a:r>
            <a:endParaRPr sz="1800">
              <a:latin typeface="Barlow Light"/>
              <a:ea typeface="Barlow Light"/>
              <a:cs typeface="Barlow Light"/>
              <a:sym typeface="Barlow Light"/>
            </a:endParaRPr>
          </a:p>
          <a:p>
            <a:pPr marL="0" lvl="0" indent="0" algn="l" rtl="0">
              <a:spcBef>
                <a:spcPts val="0"/>
              </a:spcBef>
              <a:spcAft>
                <a:spcPts val="0"/>
              </a:spcAft>
              <a:buNone/>
            </a:pPr>
            <a:endParaRPr sz="1800">
              <a:latin typeface="Barlow Light"/>
              <a:ea typeface="Barlow Light"/>
              <a:cs typeface="Barlow Light"/>
              <a:sym typeface="Barlow Light"/>
            </a:endParaRPr>
          </a:p>
          <a:p>
            <a:pPr marL="457200" lvl="0" indent="-342900" algn="l" rtl="0">
              <a:spcBef>
                <a:spcPts val="0"/>
              </a:spcBef>
              <a:spcAft>
                <a:spcPts val="0"/>
              </a:spcAft>
              <a:buSzPts val="1800"/>
              <a:buFont typeface="Barlow Light"/>
              <a:buChar char="●"/>
            </a:pPr>
            <a:r>
              <a:rPr lang="tr-TR" sz="1800">
                <a:latin typeface="Barlow Light"/>
                <a:ea typeface="Barlow Light"/>
                <a:cs typeface="Barlow Light"/>
                <a:sym typeface="Barlow Light"/>
              </a:rPr>
              <a:t>Organising data/information logically (Abstraction)</a:t>
            </a:r>
            <a:endParaRPr sz="1800">
              <a:latin typeface="Barlow Light"/>
              <a:ea typeface="Barlow Light"/>
              <a:cs typeface="Barlow Light"/>
              <a:sym typeface="Barlow Light"/>
            </a:endParaRPr>
          </a:p>
          <a:p>
            <a:pPr marL="457200" lvl="0" indent="0" algn="l" rtl="0">
              <a:spcBef>
                <a:spcPts val="0"/>
              </a:spcBef>
              <a:spcAft>
                <a:spcPts val="0"/>
              </a:spcAft>
              <a:buNone/>
            </a:pPr>
            <a:endParaRPr sz="1800">
              <a:latin typeface="Barlow Light"/>
              <a:ea typeface="Barlow Light"/>
              <a:cs typeface="Barlow Light"/>
              <a:sym typeface="Barlow Light"/>
            </a:endParaRPr>
          </a:p>
          <a:p>
            <a:pPr marL="457200" lvl="0" indent="-342900" algn="l" rtl="0">
              <a:spcBef>
                <a:spcPts val="0"/>
              </a:spcBef>
              <a:spcAft>
                <a:spcPts val="0"/>
              </a:spcAft>
              <a:buSzPts val="1800"/>
              <a:buFont typeface="Barlow Light"/>
              <a:buChar char="●"/>
            </a:pPr>
            <a:r>
              <a:rPr lang="tr-TR" sz="1800">
                <a:latin typeface="Barlow Light"/>
                <a:ea typeface="Barlow Light"/>
                <a:cs typeface="Barlow Light"/>
                <a:sym typeface="Barlow Light"/>
              </a:rPr>
              <a:t>Breaking problems into parts (Decomposition)</a:t>
            </a:r>
            <a:endParaRPr sz="1800">
              <a:latin typeface="Barlow Light"/>
              <a:ea typeface="Barlow Light"/>
              <a:cs typeface="Barlow Light"/>
              <a:sym typeface="Barlow Light"/>
            </a:endParaRPr>
          </a:p>
          <a:p>
            <a:pPr marL="457200" lvl="0" indent="0" algn="l" rtl="0">
              <a:spcBef>
                <a:spcPts val="0"/>
              </a:spcBef>
              <a:spcAft>
                <a:spcPts val="0"/>
              </a:spcAft>
              <a:buNone/>
            </a:pPr>
            <a:endParaRPr sz="1800">
              <a:latin typeface="Barlow Light"/>
              <a:ea typeface="Barlow Light"/>
              <a:cs typeface="Barlow Light"/>
              <a:sym typeface="Barlow Light"/>
            </a:endParaRPr>
          </a:p>
          <a:p>
            <a:pPr marL="457200" lvl="0" indent="-342900" algn="l" rtl="0">
              <a:spcBef>
                <a:spcPts val="0"/>
              </a:spcBef>
              <a:spcAft>
                <a:spcPts val="0"/>
              </a:spcAft>
              <a:buSzPts val="1800"/>
              <a:buFont typeface="Barlow Light"/>
              <a:buChar char="●"/>
            </a:pPr>
            <a:r>
              <a:rPr lang="tr-TR" sz="1800">
                <a:latin typeface="Barlow Light"/>
                <a:ea typeface="Barlow Light"/>
                <a:cs typeface="Barlow Light"/>
                <a:sym typeface="Barlow Light"/>
              </a:rPr>
              <a:t>Interpreting patterns and models (Pattern Recognition)</a:t>
            </a:r>
            <a:endParaRPr sz="1800">
              <a:latin typeface="Barlow Light"/>
              <a:ea typeface="Barlow Light"/>
              <a:cs typeface="Barlow Light"/>
              <a:sym typeface="Barlow Light"/>
            </a:endParaRPr>
          </a:p>
          <a:p>
            <a:pPr marL="457200" lvl="0" indent="0" algn="l" rtl="0">
              <a:spcBef>
                <a:spcPts val="0"/>
              </a:spcBef>
              <a:spcAft>
                <a:spcPts val="0"/>
              </a:spcAft>
              <a:buNone/>
            </a:pPr>
            <a:endParaRPr sz="1800">
              <a:latin typeface="Barlow Light"/>
              <a:ea typeface="Barlow Light"/>
              <a:cs typeface="Barlow Light"/>
              <a:sym typeface="Barlow Light"/>
            </a:endParaRPr>
          </a:p>
          <a:p>
            <a:pPr marL="457200" lvl="0" indent="-342900" algn="l" rtl="0">
              <a:spcBef>
                <a:spcPts val="0"/>
              </a:spcBef>
              <a:spcAft>
                <a:spcPts val="0"/>
              </a:spcAft>
              <a:buSzPts val="1800"/>
              <a:buFont typeface="Barlow Light"/>
              <a:buChar char="●"/>
            </a:pPr>
            <a:r>
              <a:rPr lang="tr-TR" sz="1800">
                <a:latin typeface="Barlow Light"/>
                <a:ea typeface="Barlow Light"/>
                <a:cs typeface="Barlow Light"/>
                <a:sym typeface="Barlow Light"/>
              </a:rPr>
              <a:t>Designing and implementing algorithms (Algorithms)</a:t>
            </a:r>
            <a:endParaRPr sz="1800">
              <a:latin typeface="Barlow Light"/>
              <a:ea typeface="Barlow Light"/>
              <a:cs typeface="Barlow Light"/>
              <a:sym typeface="Barlow Light"/>
            </a:endParaRPr>
          </a:p>
        </p:txBody>
      </p:sp>
      <p:sp>
        <p:nvSpPr>
          <p:cNvPr id="434" name="Google Shape;434;p28"/>
          <p:cNvSpPr txBox="1">
            <a:spLocks noGrp="1"/>
          </p:cNvSpPr>
          <p:nvPr>
            <p:ph type="title"/>
          </p:nvPr>
        </p:nvSpPr>
        <p:spPr>
          <a:xfrm>
            <a:off x="431800" y="173800"/>
            <a:ext cx="8039100" cy="1354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Computational Thinking?</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29"/>
          <p:cNvSpPr txBox="1">
            <a:spLocks noGrp="1"/>
          </p:cNvSpPr>
          <p:nvPr>
            <p:ph type="title"/>
          </p:nvPr>
        </p:nvSpPr>
        <p:spPr>
          <a:xfrm>
            <a:off x="457200" y="192650"/>
            <a:ext cx="79590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solidFill>
                  <a:srgbClr val="741B47"/>
                </a:solidFill>
              </a:rPr>
              <a:t>Challenge</a:t>
            </a:r>
            <a:endParaRPr>
              <a:solidFill>
                <a:srgbClr val="741B47"/>
              </a:solidFill>
            </a:endParaRPr>
          </a:p>
        </p:txBody>
      </p:sp>
      <p:sp>
        <p:nvSpPr>
          <p:cNvPr id="440" name="Google Shape;440;p29"/>
          <p:cNvSpPr txBox="1">
            <a:spLocks noGrp="1"/>
          </p:cNvSpPr>
          <p:nvPr>
            <p:ph type="body" idx="1"/>
          </p:nvPr>
        </p:nvSpPr>
        <p:spPr>
          <a:xfrm>
            <a:off x="427650" y="1421350"/>
            <a:ext cx="8288700" cy="27243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tr-TR" sz="3600" b="1">
                <a:solidFill>
                  <a:srgbClr val="FF9900"/>
                </a:solidFill>
                <a:latin typeface="Arial"/>
                <a:ea typeface="Arial"/>
                <a:cs typeface="Arial"/>
                <a:sym typeface="Arial"/>
              </a:rPr>
              <a:t>Add all the numbers from 1 to 200</a:t>
            </a:r>
            <a:endParaRPr sz="3600" b="1">
              <a:solidFill>
                <a:srgbClr val="FF9900"/>
              </a:solidFill>
              <a:latin typeface="Arial"/>
              <a:ea typeface="Arial"/>
              <a:cs typeface="Arial"/>
              <a:sym typeface="Arial"/>
            </a:endParaRPr>
          </a:p>
          <a:p>
            <a:pPr marL="457200" lvl="0" indent="-419100" algn="l" rtl="0">
              <a:lnSpc>
                <a:spcPct val="115000"/>
              </a:lnSpc>
              <a:spcBef>
                <a:spcPts val="0"/>
              </a:spcBef>
              <a:spcAft>
                <a:spcPts val="0"/>
              </a:spcAft>
              <a:buClr>
                <a:srgbClr val="000000"/>
              </a:buClr>
              <a:buSzPts val="3000"/>
              <a:buFont typeface="Arial"/>
              <a:buChar char="▸"/>
            </a:pPr>
            <a:r>
              <a:rPr lang="tr-TR" sz="3000">
                <a:solidFill>
                  <a:srgbClr val="000000"/>
                </a:solidFill>
                <a:latin typeface="Arial"/>
                <a:ea typeface="Arial"/>
                <a:cs typeface="Arial"/>
                <a:sym typeface="Arial"/>
              </a:rPr>
              <a:t>Big problem?</a:t>
            </a:r>
            <a:endParaRPr sz="3000">
              <a:solidFill>
                <a:srgbClr val="000000"/>
              </a:solidFill>
              <a:latin typeface="Arial"/>
              <a:ea typeface="Arial"/>
              <a:cs typeface="Arial"/>
              <a:sym typeface="Arial"/>
            </a:endParaRPr>
          </a:p>
          <a:p>
            <a:pPr marL="457200" lvl="0" indent="-419100" algn="l" rtl="0">
              <a:lnSpc>
                <a:spcPct val="115000"/>
              </a:lnSpc>
              <a:spcBef>
                <a:spcPts val="0"/>
              </a:spcBef>
              <a:spcAft>
                <a:spcPts val="0"/>
              </a:spcAft>
              <a:buClr>
                <a:srgbClr val="000000"/>
              </a:buClr>
              <a:buSzPts val="3000"/>
              <a:buFont typeface="Arial"/>
              <a:buChar char="▸"/>
            </a:pPr>
            <a:r>
              <a:rPr lang="tr-TR" sz="3000">
                <a:solidFill>
                  <a:srgbClr val="000000"/>
                </a:solidFill>
                <a:latin typeface="Arial"/>
                <a:ea typeface="Arial"/>
                <a:cs typeface="Arial"/>
                <a:sym typeface="Arial"/>
              </a:rPr>
              <a:t>Did you try?</a:t>
            </a:r>
            <a:endParaRPr sz="3000">
              <a:solidFill>
                <a:srgbClr val="000000"/>
              </a:solidFill>
              <a:latin typeface="Arial"/>
              <a:ea typeface="Arial"/>
              <a:cs typeface="Arial"/>
              <a:sym typeface="Arial"/>
            </a:endParaRPr>
          </a:p>
          <a:p>
            <a:pPr marL="457200" lvl="0" indent="-419100" algn="l" rtl="0">
              <a:lnSpc>
                <a:spcPct val="115000"/>
              </a:lnSpc>
              <a:spcBef>
                <a:spcPts val="0"/>
              </a:spcBef>
              <a:spcAft>
                <a:spcPts val="0"/>
              </a:spcAft>
              <a:buClr>
                <a:srgbClr val="000000"/>
              </a:buClr>
              <a:buSzPts val="3000"/>
              <a:buFont typeface="Arial"/>
              <a:buChar char="▸"/>
            </a:pPr>
            <a:r>
              <a:rPr lang="tr-TR" sz="3000">
                <a:solidFill>
                  <a:srgbClr val="000000"/>
                </a:solidFill>
                <a:latin typeface="Arial"/>
                <a:ea typeface="Arial"/>
                <a:cs typeface="Arial"/>
                <a:sym typeface="Arial"/>
              </a:rPr>
              <a:t>A lot to do in your head?</a:t>
            </a:r>
            <a:endParaRPr sz="3000">
              <a:solidFill>
                <a:srgbClr val="000000"/>
              </a:solidFill>
              <a:latin typeface="Arial"/>
              <a:ea typeface="Arial"/>
              <a:cs typeface="Arial"/>
              <a:sym typeface="Arial"/>
            </a:endParaRPr>
          </a:p>
          <a:p>
            <a:pPr marL="0" lvl="0" indent="0" algn="l" rtl="0">
              <a:spcBef>
                <a:spcPts val="600"/>
              </a:spcBef>
              <a:spcAft>
                <a:spcPts val="0"/>
              </a:spcAft>
              <a:buNone/>
            </a:pPr>
            <a:endParaRPr sz="3000">
              <a:solidFill>
                <a:srgbClr val="000000"/>
              </a:solidFill>
            </a:endParaRPr>
          </a:p>
        </p:txBody>
      </p:sp>
      <p:sp>
        <p:nvSpPr>
          <p:cNvPr id="441" name="Google Shape;441;p29"/>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9</a:t>
            </a:fld>
            <a:endParaRPr/>
          </a:p>
        </p:txBody>
      </p:sp>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3193</Words>
  <Application>Microsoft Office PowerPoint</Application>
  <PresentationFormat>Ekran Gösterisi (16:9)</PresentationFormat>
  <Paragraphs>368</Paragraphs>
  <Slides>42</Slides>
  <Notes>42</Notes>
  <HiddenSlides>1</HiddenSlides>
  <MMClips>0</MMClips>
  <ScaleCrop>false</ScaleCrop>
  <HeadingPairs>
    <vt:vector size="6" baseType="variant">
      <vt:variant>
        <vt:lpstr>Kullanılan Yazı Tipleri</vt:lpstr>
      </vt:variant>
      <vt:variant>
        <vt:i4>10</vt:i4>
      </vt:variant>
      <vt:variant>
        <vt:lpstr>Tema</vt:lpstr>
      </vt:variant>
      <vt:variant>
        <vt:i4>2</vt:i4>
      </vt:variant>
      <vt:variant>
        <vt:lpstr>Slayt Başlıkları</vt:lpstr>
      </vt:variant>
      <vt:variant>
        <vt:i4>42</vt:i4>
      </vt:variant>
    </vt:vector>
  </HeadingPairs>
  <TitlesOfParts>
    <vt:vector size="54" baseType="lpstr">
      <vt:lpstr>Consolas</vt:lpstr>
      <vt:lpstr>Calibri</vt:lpstr>
      <vt:lpstr>Barlow Light</vt:lpstr>
      <vt:lpstr>Raleway SemiBold</vt:lpstr>
      <vt:lpstr>Proxima Nova Semibold</vt:lpstr>
      <vt:lpstr>Arial</vt:lpstr>
      <vt:lpstr>Barlow</vt:lpstr>
      <vt:lpstr>Raleway Medium</vt:lpstr>
      <vt:lpstr>Times New Roman</vt:lpstr>
      <vt:lpstr>Raleway</vt:lpstr>
      <vt:lpstr>Gaoler template</vt:lpstr>
      <vt:lpstr>Simple Light</vt:lpstr>
      <vt:lpstr>Computational Thinking   Part 1 </vt:lpstr>
      <vt:lpstr>Today’s Topics</vt:lpstr>
      <vt:lpstr>Were  you able to finish pre-class work for Computational Thinking?</vt:lpstr>
      <vt:lpstr>What is Computational Thinking?</vt:lpstr>
      <vt:lpstr>What is Computational Thinking?</vt:lpstr>
      <vt:lpstr>PowerPoint Sunusu</vt:lpstr>
      <vt:lpstr>Some Questions to Think About Before Starting</vt:lpstr>
      <vt:lpstr>What is Computational Thinking?</vt:lpstr>
      <vt:lpstr>Challenge</vt:lpstr>
      <vt:lpstr>Challenge</vt:lpstr>
      <vt:lpstr>PowerPoint Sunusu</vt:lpstr>
      <vt:lpstr>What is Computational Thinking?</vt:lpstr>
      <vt:lpstr>Decomposition</vt:lpstr>
      <vt:lpstr>Decomposition</vt:lpstr>
      <vt:lpstr>Making A Chocolate Cake</vt:lpstr>
      <vt:lpstr>Decomposition Challenge</vt:lpstr>
      <vt:lpstr>Decomposition Challenge</vt:lpstr>
      <vt:lpstr>Preparing to Go to Work in the Morning</vt:lpstr>
      <vt:lpstr>Preparing to Go to Work in the Morning</vt:lpstr>
      <vt:lpstr>Pattern Recognition</vt:lpstr>
      <vt:lpstr>Pattern Recognition Exercises</vt:lpstr>
      <vt:lpstr>Pattern Recognition Exercises</vt:lpstr>
      <vt:lpstr>Pattern Recognition Exercises</vt:lpstr>
      <vt:lpstr>Pattern Recognition Exercises</vt:lpstr>
      <vt:lpstr>Pattern Recognition Exercises</vt:lpstr>
      <vt:lpstr>Pattern Recognition Exercises</vt:lpstr>
      <vt:lpstr>Pattern Recognition Exercises</vt:lpstr>
      <vt:lpstr>Pattern Recognition Exercises</vt:lpstr>
      <vt:lpstr>Pattern Recognition Exercises</vt:lpstr>
      <vt:lpstr>Abstraction</vt:lpstr>
      <vt:lpstr>Let’s abstract stuff!</vt:lpstr>
      <vt:lpstr>Let’s Abstract Stuff!</vt:lpstr>
      <vt:lpstr>Algorithm Design</vt:lpstr>
      <vt:lpstr>Brief Explanation of Algorithm</vt:lpstr>
      <vt:lpstr>Let’s brew a coffee</vt:lpstr>
      <vt:lpstr>Exact Instructions</vt:lpstr>
      <vt:lpstr>Let’s take attendance</vt:lpstr>
      <vt:lpstr>How computers sort?</vt:lpstr>
      <vt:lpstr>Real Industrial Application? APP1</vt:lpstr>
      <vt:lpstr>Real Industrial Application? APP-2</vt:lpstr>
      <vt:lpstr>Real Industrial Application? APP-3</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Part 1 </dc:title>
  <cp:lastModifiedBy>Şule Akın</cp:lastModifiedBy>
  <cp:revision>1</cp:revision>
  <dcterms:modified xsi:type="dcterms:W3CDTF">2023-04-12T06:27:19Z</dcterms:modified>
</cp:coreProperties>
</file>